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handoutMasterIdLst>
    <p:handoutMasterId r:id="rId115"/>
  </p:handoutMasterIdLst>
  <p:sldIdLst>
    <p:sldId id="291" r:id="rId2"/>
    <p:sldId id="478" r:id="rId3"/>
    <p:sldId id="480" r:id="rId4"/>
    <p:sldId id="481" r:id="rId5"/>
    <p:sldId id="484" r:id="rId6"/>
    <p:sldId id="483" r:id="rId7"/>
    <p:sldId id="485" r:id="rId8"/>
    <p:sldId id="491" r:id="rId9"/>
    <p:sldId id="490" r:id="rId10"/>
    <p:sldId id="488" r:id="rId11"/>
    <p:sldId id="486" r:id="rId12"/>
    <p:sldId id="487" r:id="rId13"/>
    <p:sldId id="500" r:id="rId14"/>
    <p:sldId id="489" r:id="rId15"/>
    <p:sldId id="493" r:id="rId16"/>
    <p:sldId id="494" r:id="rId17"/>
    <p:sldId id="495" r:id="rId18"/>
    <p:sldId id="496" r:id="rId19"/>
    <p:sldId id="497" r:id="rId20"/>
    <p:sldId id="498" r:id="rId21"/>
    <p:sldId id="499" r:id="rId22"/>
    <p:sldId id="501" r:id="rId23"/>
    <p:sldId id="506" r:id="rId24"/>
    <p:sldId id="502" r:id="rId25"/>
    <p:sldId id="503" r:id="rId26"/>
    <p:sldId id="504" r:id="rId27"/>
    <p:sldId id="505" r:id="rId28"/>
    <p:sldId id="508" r:id="rId29"/>
    <p:sldId id="509" r:id="rId30"/>
    <p:sldId id="510" r:id="rId31"/>
    <p:sldId id="370" r:id="rId32"/>
    <p:sldId id="328" r:id="rId33"/>
    <p:sldId id="511" r:id="rId34"/>
    <p:sldId id="322" r:id="rId35"/>
    <p:sldId id="323" r:id="rId36"/>
    <p:sldId id="331" r:id="rId37"/>
    <p:sldId id="516" r:id="rId38"/>
    <p:sldId id="360" r:id="rId39"/>
    <p:sldId id="362" r:id="rId40"/>
    <p:sldId id="359" r:id="rId41"/>
    <p:sldId id="513" r:id="rId42"/>
    <p:sldId id="515" r:id="rId43"/>
    <p:sldId id="518" r:id="rId44"/>
    <p:sldId id="520" r:id="rId45"/>
    <p:sldId id="519" r:id="rId46"/>
    <p:sldId id="521" r:id="rId47"/>
    <p:sldId id="522" r:id="rId48"/>
    <p:sldId id="523" r:id="rId49"/>
    <p:sldId id="340" r:id="rId50"/>
    <p:sldId id="339" r:id="rId51"/>
    <p:sldId id="341" r:id="rId52"/>
    <p:sldId id="557" r:id="rId53"/>
    <p:sldId id="343" r:id="rId54"/>
    <p:sldId id="527" r:id="rId55"/>
    <p:sldId id="466" r:id="rId56"/>
    <p:sldId id="467" r:id="rId57"/>
    <p:sldId id="469" r:id="rId58"/>
    <p:sldId id="353" r:id="rId59"/>
    <p:sldId id="354" r:id="rId60"/>
    <p:sldId id="345" r:id="rId61"/>
    <p:sldId id="347" r:id="rId62"/>
    <p:sldId id="357" r:id="rId63"/>
    <p:sldId id="531" r:id="rId64"/>
    <p:sldId id="384" r:id="rId65"/>
    <p:sldId id="376" r:id="rId66"/>
    <p:sldId id="532" r:id="rId67"/>
    <p:sldId id="378" r:id="rId68"/>
    <p:sldId id="381" r:id="rId69"/>
    <p:sldId id="379" r:id="rId70"/>
    <p:sldId id="382" r:id="rId71"/>
    <p:sldId id="533" r:id="rId72"/>
    <p:sldId id="534" r:id="rId73"/>
    <p:sldId id="535" r:id="rId74"/>
    <p:sldId id="536" r:id="rId75"/>
    <p:sldId id="387" r:id="rId76"/>
    <p:sldId id="554" r:id="rId77"/>
    <p:sldId id="524" r:id="rId78"/>
    <p:sldId id="390" r:id="rId79"/>
    <p:sldId id="549" r:id="rId80"/>
    <p:sldId id="393" r:id="rId81"/>
    <p:sldId id="391" r:id="rId82"/>
    <p:sldId id="538" r:id="rId83"/>
    <p:sldId id="407" r:id="rId84"/>
    <p:sldId id="408" r:id="rId85"/>
    <p:sldId id="409" r:id="rId86"/>
    <p:sldId id="543" r:id="rId87"/>
    <p:sldId id="544" r:id="rId88"/>
    <p:sldId id="542" r:id="rId89"/>
    <p:sldId id="539" r:id="rId90"/>
    <p:sldId id="429" r:id="rId91"/>
    <p:sldId id="474" r:id="rId92"/>
    <p:sldId id="546" r:id="rId93"/>
    <p:sldId id="555" r:id="rId94"/>
    <p:sldId id="373" r:id="rId95"/>
    <p:sldId id="430" r:id="rId96"/>
    <p:sldId id="436" r:id="rId97"/>
    <p:sldId id="438" r:id="rId98"/>
    <p:sldId id="434" r:id="rId99"/>
    <p:sldId id="540" r:id="rId100"/>
    <p:sldId id="413" r:id="rId101"/>
    <p:sldId id="558" r:id="rId102"/>
    <p:sldId id="418" r:id="rId103"/>
    <p:sldId id="421" r:id="rId104"/>
    <p:sldId id="422" r:id="rId105"/>
    <p:sldId id="545" r:id="rId106"/>
    <p:sldId id="426" r:id="rId107"/>
    <p:sldId id="428" r:id="rId108"/>
    <p:sldId id="556" r:id="rId109"/>
    <p:sldId id="551" r:id="rId110"/>
    <p:sldId id="552" r:id="rId111"/>
    <p:sldId id="553" r:id="rId112"/>
    <p:sldId id="312" r:id="rId113"/>
  </p:sldIdLst>
  <p:sldSz cx="12192000" cy="6858000"/>
  <p:notesSz cx="7010400" cy="92964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6BD7"/>
    <a:srgbClr val="9125A3"/>
    <a:srgbClr val="DFA0EA"/>
    <a:srgbClr val="EBC4F2"/>
    <a:srgbClr val="9425A7"/>
    <a:srgbClr val="BE3CD4"/>
    <a:srgbClr val="EDC9F3"/>
    <a:srgbClr val="D47EE2"/>
    <a:srgbClr val="9900CC"/>
    <a:srgbClr val="D58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96559" autoAdjust="0"/>
  </p:normalViewPr>
  <p:slideViewPr>
    <p:cSldViewPr snapToGrid="0">
      <p:cViewPr varScale="1">
        <p:scale>
          <a:sx n="111" d="100"/>
          <a:sy n="111" d="100"/>
        </p:scale>
        <p:origin x="3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baseline="0" dirty="0" smtClean="0"/>
              <a:t>En </a:t>
            </a:r>
            <a:r>
              <a:rPr lang="es-CO" baseline="0" dirty="0"/>
              <a:t>pregrado</a:t>
            </a:r>
            <a:endParaRPr lang="es-CO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B1A-4294-8F40-4B4870C6D02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B1A-4294-8F40-4B4870C6D02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2015-III</c:v>
                </c:pt>
                <c:pt idx="1">
                  <c:v>2019-III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23445</c:v>
                </c:pt>
                <c:pt idx="1">
                  <c:v>24625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B1A-4294-8F40-4B4870C6D02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43613298337708"/>
          <c:y val="0.87557815689705432"/>
          <c:w val="0.25683267716535441"/>
          <c:h val="9.66440653251676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baseline="0" dirty="0" smtClean="0"/>
              <a:t>En </a:t>
            </a:r>
            <a:r>
              <a:rPr lang="es-CO" baseline="0" dirty="0"/>
              <a:t>posgrado</a:t>
            </a:r>
            <a:endParaRPr lang="es-CO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B6-45DB-B8E1-DDD4062EF177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8B6-45DB-B8E1-DDD4062EF17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Hoja1!$A$7:$A$8</c:f>
              <c:strCache>
                <c:ptCount val="2"/>
                <c:pt idx="0">
                  <c:v>2015-III</c:v>
                </c:pt>
                <c:pt idx="1">
                  <c:v>2019-III</c:v>
                </c:pt>
              </c:strCache>
            </c:strRef>
          </c:cat>
          <c:val>
            <c:numRef>
              <c:f>Hoja1!$B$7:$B$8</c:f>
              <c:numCache>
                <c:formatCode>General</c:formatCode>
                <c:ptCount val="2"/>
                <c:pt idx="0">
                  <c:v>1882</c:v>
                </c:pt>
                <c:pt idx="1">
                  <c:v>3115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B6-45DB-B8E1-DDD4062EF17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2C-4F46-81B5-9157300D9238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2C-4F46-81B5-9157300D923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Hoja1!$A$27:$A$28</c:f>
              <c:strCache>
                <c:ptCount val="2"/>
                <c:pt idx="0">
                  <c:v>2015-III</c:v>
                </c:pt>
                <c:pt idx="1">
                  <c:v>2019-III</c:v>
                </c:pt>
              </c:strCache>
            </c:strRef>
          </c:cat>
          <c:val>
            <c:numRef>
              <c:f>Hoja1!$B$27:$B$28</c:f>
              <c:numCache>
                <c:formatCode>General</c:formatCode>
                <c:ptCount val="2"/>
                <c:pt idx="0">
                  <c:v>922</c:v>
                </c:pt>
                <c:pt idx="1">
                  <c:v>926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2C-4F46-81B5-9157300D923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Hoja1!$B$45</c:f>
              <c:strCache>
                <c:ptCount val="1"/>
                <c:pt idx="0">
                  <c:v>2015-I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Hoja1!$A$46:$A$49</c:f>
              <c:strCache>
                <c:ptCount val="4"/>
                <c:pt idx="0">
                  <c:v>Auxiliar </c:v>
                </c:pt>
                <c:pt idx="1">
                  <c:v>Asisitencia</c:v>
                </c:pt>
                <c:pt idx="2">
                  <c:v>Asociado </c:v>
                </c:pt>
                <c:pt idx="3">
                  <c:v>Titular</c:v>
                </c:pt>
              </c:strCache>
            </c:strRef>
          </c:cat>
          <c:val>
            <c:numRef>
              <c:f>Hoja1!$B$46:$B$49</c:f>
              <c:numCache>
                <c:formatCode>General</c:formatCode>
                <c:ptCount val="4"/>
                <c:pt idx="0">
                  <c:v>14</c:v>
                </c:pt>
                <c:pt idx="1">
                  <c:v>363</c:v>
                </c:pt>
                <c:pt idx="2">
                  <c:v>195</c:v>
                </c:pt>
                <c:pt idx="3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D7-4970-A88A-595D4CADF512}"/>
            </c:ext>
          </c:extLst>
        </c:ser>
        <c:ser>
          <c:idx val="1"/>
          <c:order val="1"/>
          <c:tx>
            <c:strRef>
              <c:f>Hoja1!$C$45</c:f>
              <c:strCache>
                <c:ptCount val="1"/>
                <c:pt idx="0">
                  <c:v>2019-I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Hoja1!$A$46:$A$49</c:f>
              <c:strCache>
                <c:ptCount val="4"/>
                <c:pt idx="0">
                  <c:v>Auxiliar </c:v>
                </c:pt>
                <c:pt idx="1">
                  <c:v>Asisitencia</c:v>
                </c:pt>
                <c:pt idx="2">
                  <c:v>Asociado </c:v>
                </c:pt>
                <c:pt idx="3">
                  <c:v>Titular</c:v>
                </c:pt>
              </c:strCache>
            </c:strRef>
          </c:cat>
          <c:val>
            <c:numRef>
              <c:f>Hoja1!$C$46:$C$49</c:f>
              <c:numCache>
                <c:formatCode>General</c:formatCode>
                <c:ptCount val="4"/>
                <c:pt idx="0">
                  <c:v>7</c:v>
                </c:pt>
                <c:pt idx="1">
                  <c:v>258</c:v>
                </c:pt>
                <c:pt idx="2">
                  <c:v>207</c:v>
                </c:pt>
                <c:pt idx="3">
                  <c:v>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D7-4970-A88A-595D4CADF51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296817792"/>
        <c:axId val="1296818880"/>
      </c:barChart>
      <c:catAx>
        <c:axId val="1296817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96818880"/>
        <c:crosses val="autoZero"/>
        <c:auto val="1"/>
        <c:lblAlgn val="ctr"/>
        <c:lblOffset val="100"/>
        <c:noMultiLvlLbl val="0"/>
      </c:catAx>
      <c:valAx>
        <c:axId val="1296818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96817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033AB0-2B3F-409D-BC2F-28DC103F9BF3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</dgm:pt>
    <dgm:pt modelId="{A0612EFD-40F1-43FE-B495-AA171DC9631D}">
      <dgm:prSet phldrT="[Texto]" custT="1"/>
      <dgm:spPr/>
      <dgm:t>
        <a:bodyPr/>
        <a:lstStyle/>
        <a:p>
          <a:pPr algn="ctr"/>
          <a:r>
            <a:rPr lang="es-ES" sz="1800" b="1" dirty="0" smtClean="0"/>
            <a:t>12 Factores </a:t>
          </a:r>
          <a:endParaRPr lang="es-ES" sz="1800" b="1" dirty="0"/>
        </a:p>
      </dgm:t>
    </dgm:pt>
    <dgm:pt modelId="{19111081-7F2B-4FB0-82E7-CFC081FE95A2}" type="parTrans" cxnId="{4A05E6B2-BB8E-47F8-B60C-2F32D0E2A3BE}">
      <dgm:prSet/>
      <dgm:spPr/>
      <dgm:t>
        <a:bodyPr/>
        <a:lstStyle/>
        <a:p>
          <a:endParaRPr lang="es-ES" sz="1800"/>
        </a:p>
      </dgm:t>
    </dgm:pt>
    <dgm:pt modelId="{346D9929-4214-4E21-BC88-B40088C9DD0A}" type="sibTrans" cxnId="{4A05E6B2-BB8E-47F8-B60C-2F32D0E2A3BE}">
      <dgm:prSet/>
      <dgm:spPr/>
      <dgm:t>
        <a:bodyPr/>
        <a:lstStyle/>
        <a:p>
          <a:endParaRPr lang="es-ES" sz="1800"/>
        </a:p>
      </dgm:t>
    </dgm:pt>
    <dgm:pt modelId="{0CE3B004-48E5-4629-BF50-810DF8F7728C}">
      <dgm:prSet phldrT="[Texto]" custT="1"/>
      <dgm:spPr/>
      <dgm:t>
        <a:bodyPr/>
        <a:lstStyle/>
        <a:p>
          <a:pPr algn="ctr"/>
          <a:r>
            <a:rPr lang="es-ES" sz="1800" b="1" dirty="0" smtClean="0"/>
            <a:t>30 Características CNA + 2 propuestas por la UD</a:t>
          </a:r>
          <a:endParaRPr lang="es-ES" sz="1800" b="1" dirty="0"/>
        </a:p>
      </dgm:t>
    </dgm:pt>
    <dgm:pt modelId="{EEB50D44-CA6F-4313-B192-CDA9783B5035}" type="parTrans" cxnId="{8318860D-E8F4-4D06-A1EF-6FE47469E210}">
      <dgm:prSet/>
      <dgm:spPr/>
      <dgm:t>
        <a:bodyPr/>
        <a:lstStyle/>
        <a:p>
          <a:endParaRPr lang="es-ES" sz="1800"/>
        </a:p>
      </dgm:t>
    </dgm:pt>
    <dgm:pt modelId="{BCC5B5C1-8C46-4A77-95C1-D2A6B7EA2730}" type="sibTrans" cxnId="{8318860D-E8F4-4D06-A1EF-6FE47469E210}">
      <dgm:prSet/>
      <dgm:spPr/>
      <dgm:t>
        <a:bodyPr/>
        <a:lstStyle/>
        <a:p>
          <a:endParaRPr lang="es-ES" sz="1800"/>
        </a:p>
      </dgm:t>
    </dgm:pt>
    <dgm:pt modelId="{5A17B26D-C8A5-4707-8FD1-620D233714C9}">
      <dgm:prSet phldrT="[Texto]" custT="1"/>
      <dgm:spPr/>
      <dgm:t>
        <a:bodyPr/>
        <a:lstStyle/>
        <a:p>
          <a:pPr algn="ctr"/>
          <a:r>
            <a:rPr lang="es-ES" sz="1800" b="1" dirty="0" smtClean="0"/>
            <a:t>171 Aspectos a evaluar</a:t>
          </a:r>
          <a:endParaRPr lang="es-ES" sz="1800" b="1" dirty="0"/>
        </a:p>
      </dgm:t>
    </dgm:pt>
    <dgm:pt modelId="{FD580EFE-3AFD-4F38-9F8F-48C5C0EAE4C5}" type="parTrans" cxnId="{8BBA58A1-C77C-4589-B1E3-173DCF064F87}">
      <dgm:prSet/>
      <dgm:spPr/>
      <dgm:t>
        <a:bodyPr/>
        <a:lstStyle/>
        <a:p>
          <a:endParaRPr lang="es-ES" sz="1800"/>
        </a:p>
      </dgm:t>
    </dgm:pt>
    <dgm:pt modelId="{8EDC2ACB-4A47-461B-872F-D991F28B9E21}" type="sibTrans" cxnId="{8BBA58A1-C77C-4589-B1E3-173DCF064F87}">
      <dgm:prSet/>
      <dgm:spPr/>
      <dgm:t>
        <a:bodyPr/>
        <a:lstStyle/>
        <a:p>
          <a:endParaRPr lang="es-ES" sz="1800"/>
        </a:p>
      </dgm:t>
    </dgm:pt>
    <dgm:pt modelId="{D9E1B728-A96D-4EDE-80B4-5F4B6BDABFCD}">
      <dgm:prSet custT="1"/>
      <dgm:spPr/>
      <dgm:t>
        <a:bodyPr/>
        <a:lstStyle/>
        <a:p>
          <a:endParaRPr lang="es-ES" sz="1800" dirty="0"/>
        </a:p>
      </dgm:t>
    </dgm:pt>
    <dgm:pt modelId="{EAA2D60E-7EB4-40FB-91AA-E357FE52A2FE}" type="parTrans" cxnId="{5894EBF6-B53A-46B1-BE4C-A7810A8E98D7}">
      <dgm:prSet/>
      <dgm:spPr/>
      <dgm:t>
        <a:bodyPr/>
        <a:lstStyle/>
        <a:p>
          <a:endParaRPr lang="es-ES" sz="1800"/>
        </a:p>
      </dgm:t>
    </dgm:pt>
    <dgm:pt modelId="{C6805972-1FC3-4B16-9278-ADF009757CF7}" type="sibTrans" cxnId="{5894EBF6-B53A-46B1-BE4C-A7810A8E98D7}">
      <dgm:prSet/>
      <dgm:spPr/>
      <dgm:t>
        <a:bodyPr/>
        <a:lstStyle/>
        <a:p>
          <a:endParaRPr lang="es-ES" sz="1800"/>
        </a:p>
      </dgm:t>
    </dgm:pt>
    <dgm:pt modelId="{AE0485B1-73B2-4E05-B126-B154CB54674E}" type="pres">
      <dgm:prSet presAssocID="{AB033AB0-2B3F-409D-BC2F-28DC103F9BF3}" presName="linear" presStyleCnt="0">
        <dgm:presLayoutVars>
          <dgm:dir/>
          <dgm:animLvl val="lvl"/>
          <dgm:resizeHandles val="exact"/>
        </dgm:presLayoutVars>
      </dgm:prSet>
      <dgm:spPr/>
    </dgm:pt>
    <dgm:pt modelId="{7888BB00-29F1-4EE7-BA13-BD0E4591B46C}" type="pres">
      <dgm:prSet presAssocID="{A0612EFD-40F1-43FE-B495-AA171DC9631D}" presName="parentLin" presStyleCnt="0"/>
      <dgm:spPr/>
    </dgm:pt>
    <dgm:pt modelId="{F6732657-A6D0-41FC-9A4F-356992B5C1F2}" type="pres">
      <dgm:prSet presAssocID="{A0612EFD-40F1-43FE-B495-AA171DC9631D}" presName="parentLeftMargin" presStyleLbl="node1" presStyleIdx="0" presStyleCnt="3"/>
      <dgm:spPr/>
      <dgm:t>
        <a:bodyPr/>
        <a:lstStyle/>
        <a:p>
          <a:endParaRPr lang="es-CO"/>
        </a:p>
      </dgm:t>
    </dgm:pt>
    <dgm:pt modelId="{3C84F84A-CDE3-4677-8F13-A58F1E4BEA9D}" type="pres">
      <dgm:prSet presAssocID="{A0612EFD-40F1-43FE-B495-AA171DC9631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05B52D6-FF06-4452-969D-7085814F738D}" type="pres">
      <dgm:prSet presAssocID="{A0612EFD-40F1-43FE-B495-AA171DC9631D}" presName="negativeSpace" presStyleCnt="0"/>
      <dgm:spPr/>
    </dgm:pt>
    <dgm:pt modelId="{81D0DCFC-F1C7-41FA-B7CF-F21104513973}" type="pres">
      <dgm:prSet presAssocID="{A0612EFD-40F1-43FE-B495-AA171DC9631D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1E1E5F-08E3-4D3F-B405-60BC43BF19F5}" type="pres">
      <dgm:prSet presAssocID="{346D9929-4214-4E21-BC88-B40088C9DD0A}" presName="spaceBetweenRectangles" presStyleCnt="0"/>
      <dgm:spPr/>
    </dgm:pt>
    <dgm:pt modelId="{CE1EC5F6-B298-4992-AB49-0C88F0E02E18}" type="pres">
      <dgm:prSet presAssocID="{0CE3B004-48E5-4629-BF50-810DF8F7728C}" presName="parentLin" presStyleCnt="0"/>
      <dgm:spPr/>
    </dgm:pt>
    <dgm:pt modelId="{F6AB319D-C13A-4480-BF4A-FAF172E25232}" type="pres">
      <dgm:prSet presAssocID="{0CE3B004-48E5-4629-BF50-810DF8F7728C}" presName="parentLeftMargin" presStyleLbl="node1" presStyleIdx="0" presStyleCnt="3"/>
      <dgm:spPr/>
      <dgm:t>
        <a:bodyPr/>
        <a:lstStyle/>
        <a:p>
          <a:endParaRPr lang="es-CO"/>
        </a:p>
      </dgm:t>
    </dgm:pt>
    <dgm:pt modelId="{7D145339-EDA1-4B78-A5A1-CBADB99C31D5}" type="pres">
      <dgm:prSet presAssocID="{0CE3B004-48E5-4629-BF50-810DF8F7728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18EDF0D-E3C7-43EA-9DED-84EBB3DA5CCD}" type="pres">
      <dgm:prSet presAssocID="{0CE3B004-48E5-4629-BF50-810DF8F7728C}" presName="negativeSpace" presStyleCnt="0"/>
      <dgm:spPr/>
    </dgm:pt>
    <dgm:pt modelId="{1DB972AA-EDF7-4173-90FB-21418C80DA6D}" type="pres">
      <dgm:prSet presAssocID="{0CE3B004-48E5-4629-BF50-810DF8F7728C}" presName="childText" presStyleLbl="conFgAcc1" presStyleIdx="1" presStyleCnt="3">
        <dgm:presLayoutVars>
          <dgm:bulletEnabled val="1"/>
        </dgm:presLayoutVars>
      </dgm:prSet>
      <dgm:spPr/>
    </dgm:pt>
    <dgm:pt modelId="{000CB6BB-83DA-4101-8F87-393A0285A361}" type="pres">
      <dgm:prSet presAssocID="{BCC5B5C1-8C46-4A77-95C1-D2A6B7EA2730}" presName="spaceBetweenRectangles" presStyleCnt="0"/>
      <dgm:spPr/>
    </dgm:pt>
    <dgm:pt modelId="{4402A48C-333A-4FB6-8996-C37E01BB7CAE}" type="pres">
      <dgm:prSet presAssocID="{5A17B26D-C8A5-4707-8FD1-620D233714C9}" presName="parentLin" presStyleCnt="0"/>
      <dgm:spPr/>
    </dgm:pt>
    <dgm:pt modelId="{93AE77D2-7728-4029-93EE-FF15B7CD626E}" type="pres">
      <dgm:prSet presAssocID="{5A17B26D-C8A5-4707-8FD1-620D233714C9}" presName="parentLeftMargin" presStyleLbl="node1" presStyleIdx="1" presStyleCnt="3"/>
      <dgm:spPr/>
      <dgm:t>
        <a:bodyPr/>
        <a:lstStyle/>
        <a:p>
          <a:endParaRPr lang="es-CO"/>
        </a:p>
      </dgm:t>
    </dgm:pt>
    <dgm:pt modelId="{188AF9AB-2447-4D6E-AC69-1DCA3D47A804}" type="pres">
      <dgm:prSet presAssocID="{5A17B26D-C8A5-4707-8FD1-620D233714C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A9811B3-6659-4C07-97AB-FAC27A96352F}" type="pres">
      <dgm:prSet presAssocID="{5A17B26D-C8A5-4707-8FD1-620D233714C9}" presName="negativeSpace" presStyleCnt="0"/>
      <dgm:spPr/>
    </dgm:pt>
    <dgm:pt modelId="{CD464038-B640-4294-9EA9-EE8A88EEAC17}" type="pres">
      <dgm:prSet presAssocID="{5A17B26D-C8A5-4707-8FD1-620D233714C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D23E1C7-2DB4-4967-BA98-23ADA01EF821}" type="presOf" srcId="{A0612EFD-40F1-43FE-B495-AA171DC9631D}" destId="{3C84F84A-CDE3-4677-8F13-A58F1E4BEA9D}" srcOrd="1" destOrd="0" presId="urn:microsoft.com/office/officeart/2005/8/layout/list1"/>
    <dgm:cxn modelId="{4A05E6B2-BB8E-47F8-B60C-2F32D0E2A3BE}" srcId="{AB033AB0-2B3F-409D-BC2F-28DC103F9BF3}" destId="{A0612EFD-40F1-43FE-B495-AA171DC9631D}" srcOrd="0" destOrd="0" parTransId="{19111081-7F2B-4FB0-82E7-CFC081FE95A2}" sibTransId="{346D9929-4214-4E21-BC88-B40088C9DD0A}"/>
    <dgm:cxn modelId="{67E613BF-83D0-4BF1-BFB7-9BDF2A81947A}" type="presOf" srcId="{5A17B26D-C8A5-4707-8FD1-620D233714C9}" destId="{93AE77D2-7728-4029-93EE-FF15B7CD626E}" srcOrd="0" destOrd="0" presId="urn:microsoft.com/office/officeart/2005/8/layout/list1"/>
    <dgm:cxn modelId="{8318860D-E8F4-4D06-A1EF-6FE47469E210}" srcId="{AB033AB0-2B3F-409D-BC2F-28DC103F9BF3}" destId="{0CE3B004-48E5-4629-BF50-810DF8F7728C}" srcOrd="1" destOrd="0" parTransId="{EEB50D44-CA6F-4313-B192-CDA9783B5035}" sibTransId="{BCC5B5C1-8C46-4A77-95C1-D2A6B7EA2730}"/>
    <dgm:cxn modelId="{CF5102DC-8F4D-495C-897A-7798F4FF5689}" type="presOf" srcId="{0CE3B004-48E5-4629-BF50-810DF8F7728C}" destId="{F6AB319D-C13A-4480-BF4A-FAF172E25232}" srcOrd="0" destOrd="0" presId="urn:microsoft.com/office/officeart/2005/8/layout/list1"/>
    <dgm:cxn modelId="{3B5697DC-E1CF-4EAC-9987-7EDCCDA07EFD}" type="presOf" srcId="{5A17B26D-C8A5-4707-8FD1-620D233714C9}" destId="{188AF9AB-2447-4D6E-AC69-1DCA3D47A804}" srcOrd="1" destOrd="0" presId="urn:microsoft.com/office/officeart/2005/8/layout/list1"/>
    <dgm:cxn modelId="{8BBA58A1-C77C-4589-B1E3-173DCF064F87}" srcId="{AB033AB0-2B3F-409D-BC2F-28DC103F9BF3}" destId="{5A17B26D-C8A5-4707-8FD1-620D233714C9}" srcOrd="2" destOrd="0" parTransId="{FD580EFE-3AFD-4F38-9F8F-48C5C0EAE4C5}" sibTransId="{8EDC2ACB-4A47-461B-872F-D991F28B9E21}"/>
    <dgm:cxn modelId="{5894EBF6-B53A-46B1-BE4C-A7810A8E98D7}" srcId="{A0612EFD-40F1-43FE-B495-AA171DC9631D}" destId="{D9E1B728-A96D-4EDE-80B4-5F4B6BDABFCD}" srcOrd="0" destOrd="0" parTransId="{EAA2D60E-7EB4-40FB-91AA-E357FE52A2FE}" sibTransId="{C6805972-1FC3-4B16-9278-ADF009757CF7}"/>
    <dgm:cxn modelId="{5F3CE3A3-F8B2-4517-AF7A-52D4B8513D5B}" type="presOf" srcId="{AB033AB0-2B3F-409D-BC2F-28DC103F9BF3}" destId="{AE0485B1-73B2-4E05-B126-B154CB54674E}" srcOrd="0" destOrd="0" presId="urn:microsoft.com/office/officeart/2005/8/layout/list1"/>
    <dgm:cxn modelId="{AA452489-0946-48B5-8E86-993D2ED12B95}" type="presOf" srcId="{0CE3B004-48E5-4629-BF50-810DF8F7728C}" destId="{7D145339-EDA1-4B78-A5A1-CBADB99C31D5}" srcOrd="1" destOrd="0" presId="urn:microsoft.com/office/officeart/2005/8/layout/list1"/>
    <dgm:cxn modelId="{B975BD87-56A6-4229-ACCD-5965EBBB29CF}" type="presOf" srcId="{A0612EFD-40F1-43FE-B495-AA171DC9631D}" destId="{F6732657-A6D0-41FC-9A4F-356992B5C1F2}" srcOrd="0" destOrd="0" presId="urn:microsoft.com/office/officeart/2005/8/layout/list1"/>
    <dgm:cxn modelId="{AAEB6EC7-9C18-4BD6-86E4-720D42E01B5F}" type="presOf" srcId="{D9E1B728-A96D-4EDE-80B4-5F4B6BDABFCD}" destId="{81D0DCFC-F1C7-41FA-B7CF-F21104513973}" srcOrd="0" destOrd="0" presId="urn:microsoft.com/office/officeart/2005/8/layout/list1"/>
    <dgm:cxn modelId="{9A7CEB95-824A-427D-A475-98CEC9A9423E}" type="presParOf" srcId="{AE0485B1-73B2-4E05-B126-B154CB54674E}" destId="{7888BB00-29F1-4EE7-BA13-BD0E4591B46C}" srcOrd="0" destOrd="0" presId="urn:microsoft.com/office/officeart/2005/8/layout/list1"/>
    <dgm:cxn modelId="{9E82DCF3-464F-43FA-A182-D767B000781A}" type="presParOf" srcId="{7888BB00-29F1-4EE7-BA13-BD0E4591B46C}" destId="{F6732657-A6D0-41FC-9A4F-356992B5C1F2}" srcOrd="0" destOrd="0" presId="urn:microsoft.com/office/officeart/2005/8/layout/list1"/>
    <dgm:cxn modelId="{5A973419-73F0-46EB-8622-E32050405AD6}" type="presParOf" srcId="{7888BB00-29F1-4EE7-BA13-BD0E4591B46C}" destId="{3C84F84A-CDE3-4677-8F13-A58F1E4BEA9D}" srcOrd="1" destOrd="0" presId="urn:microsoft.com/office/officeart/2005/8/layout/list1"/>
    <dgm:cxn modelId="{473F5613-FA09-432D-8341-A0C1C8CC93D8}" type="presParOf" srcId="{AE0485B1-73B2-4E05-B126-B154CB54674E}" destId="{405B52D6-FF06-4452-969D-7085814F738D}" srcOrd="1" destOrd="0" presId="urn:microsoft.com/office/officeart/2005/8/layout/list1"/>
    <dgm:cxn modelId="{08A43D5A-0BE1-4381-8DA7-637AD553129C}" type="presParOf" srcId="{AE0485B1-73B2-4E05-B126-B154CB54674E}" destId="{81D0DCFC-F1C7-41FA-B7CF-F21104513973}" srcOrd="2" destOrd="0" presId="urn:microsoft.com/office/officeart/2005/8/layout/list1"/>
    <dgm:cxn modelId="{C0ED8C11-DA62-4204-8A57-E8F524C9863F}" type="presParOf" srcId="{AE0485B1-73B2-4E05-B126-B154CB54674E}" destId="{5B1E1E5F-08E3-4D3F-B405-60BC43BF19F5}" srcOrd="3" destOrd="0" presId="urn:microsoft.com/office/officeart/2005/8/layout/list1"/>
    <dgm:cxn modelId="{F6BE118E-F907-48A8-AD06-8C882AF6DA85}" type="presParOf" srcId="{AE0485B1-73B2-4E05-B126-B154CB54674E}" destId="{CE1EC5F6-B298-4992-AB49-0C88F0E02E18}" srcOrd="4" destOrd="0" presId="urn:microsoft.com/office/officeart/2005/8/layout/list1"/>
    <dgm:cxn modelId="{D34A1C0D-F920-44E0-998C-8E13CD0C2065}" type="presParOf" srcId="{CE1EC5F6-B298-4992-AB49-0C88F0E02E18}" destId="{F6AB319D-C13A-4480-BF4A-FAF172E25232}" srcOrd="0" destOrd="0" presId="urn:microsoft.com/office/officeart/2005/8/layout/list1"/>
    <dgm:cxn modelId="{B391DB50-4994-4F8C-A774-4B940E6E9DE5}" type="presParOf" srcId="{CE1EC5F6-B298-4992-AB49-0C88F0E02E18}" destId="{7D145339-EDA1-4B78-A5A1-CBADB99C31D5}" srcOrd="1" destOrd="0" presId="urn:microsoft.com/office/officeart/2005/8/layout/list1"/>
    <dgm:cxn modelId="{D8721246-53C0-458E-8E55-D909F9CC2268}" type="presParOf" srcId="{AE0485B1-73B2-4E05-B126-B154CB54674E}" destId="{B18EDF0D-E3C7-43EA-9DED-84EBB3DA5CCD}" srcOrd="5" destOrd="0" presId="urn:microsoft.com/office/officeart/2005/8/layout/list1"/>
    <dgm:cxn modelId="{37826731-7E42-4142-BCA1-D7B463F93AD3}" type="presParOf" srcId="{AE0485B1-73B2-4E05-B126-B154CB54674E}" destId="{1DB972AA-EDF7-4173-90FB-21418C80DA6D}" srcOrd="6" destOrd="0" presId="urn:microsoft.com/office/officeart/2005/8/layout/list1"/>
    <dgm:cxn modelId="{6A4374D6-16A5-488E-A9F9-9580DCDA3744}" type="presParOf" srcId="{AE0485B1-73B2-4E05-B126-B154CB54674E}" destId="{000CB6BB-83DA-4101-8F87-393A0285A361}" srcOrd="7" destOrd="0" presId="urn:microsoft.com/office/officeart/2005/8/layout/list1"/>
    <dgm:cxn modelId="{CC88A617-A216-4D2B-8A1C-3BC9AD06F752}" type="presParOf" srcId="{AE0485B1-73B2-4E05-B126-B154CB54674E}" destId="{4402A48C-333A-4FB6-8996-C37E01BB7CAE}" srcOrd="8" destOrd="0" presId="urn:microsoft.com/office/officeart/2005/8/layout/list1"/>
    <dgm:cxn modelId="{C9E47789-8719-4ECE-AD02-EF34E300DD47}" type="presParOf" srcId="{4402A48C-333A-4FB6-8996-C37E01BB7CAE}" destId="{93AE77D2-7728-4029-93EE-FF15B7CD626E}" srcOrd="0" destOrd="0" presId="urn:microsoft.com/office/officeart/2005/8/layout/list1"/>
    <dgm:cxn modelId="{FD64C0AE-242E-4E4A-912E-242A55905051}" type="presParOf" srcId="{4402A48C-333A-4FB6-8996-C37E01BB7CAE}" destId="{188AF9AB-2447-4D6E-AC69-1DCA3D47A804}" srcOrd="1" destOrd="0" presId="urn:microsoft.com/office/officeart/2005/8/layout/list1"/>
    <dgm:cxn modelId="{CF146B01-2D8B-48CF-8667-539F90D66987}" type="presParOf" srcId="{AE0485B1-73B2-4E05-B126-B154CB54674E}" destId="{AA9811B3-6659-4C07-97AB-FAC27A96352F}" srcOrd="9" destOrd="0" presId="urn:microsoft.com/office/officeart/2005/8/layout/list1"/>
    <dgm:cxn modelId="{182FB66F-1058-44B8-841A-D96546026924}" type="presParOf" srcId="{AE0485B1-73B2-4E05-B126-B154CB54674E}" destId="{CD464038-B640-4294-9EA9-EE8A88EEAC1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6F63CD-A86D-45B6-988F-52158488F70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1E8FDBD-ADC5-4FA4-979F-A3CE7F70E506}">
      <dgm:prSet phldrT="[Texto]"/>
      <dgm:spPr/>
      <dgm:t>
        <a:bodyPr/>
        <a:lstStyle/>
        <a:p>
          <a:pPr algn="ctr"/>
          <a:endParaRPr lang="es-ES" dirty="0"/>
        </a:p>
      </dgm:t>
    </dgm:pt>
    <dgm:pt modelId="{197536D1-1084-4BF6-B0A0-6CA56FB46FEE}" type="parTrans" cxnId="{C68143A2-BB86-4018-A1C1-0E9754A814D8}">
      <dgm:prSet/>
      <dgm:spPr/>
      <dgm:t>
        <a:bodyPr/>
        <a:lstStyle/>
        <a:p>
          <a:endParaRPr lang="es-ES"/>
        </a:p>
      </dgm:t>
    </dgm:pt>
    <dgm:pt modelId="{EF48BA77-5458-4AAC-A9E1-EE6FFE628759}" type="sibTrans" cxnId="{C68143A2-BB86-4018-A1C1-0E9754A814D8}">
      <dgm:prSet/>
      <dgm:spPr/>
      <dgm:t>
        <a:bodyPr/>
        <a:lstStyle/>
        <a:p>
          <a:endParaRPr lang="es-ES"/>
        </a:p>
      </dgm:t>
    </dgm:pt>
    <dgm:pt modelId="{232FA1A2-134A-4178-96AA-26C9C12AD222}">
      <dgm:prSet phldrT="[Texto]"/>
      <dgm:spPr/>
      <dgm:t>
        <a:bodyPr/>
        <a:lstStyle/>
        <a:p>
          <a:r>
            <a:rPr lang="es-ES" dirty="0" smtClean="0"/>
            <a:t>I. Caracterización general de la institución </a:t>
          </a:r>
          <a:endParaRPr lang="es-ES" dirty="0"/>
        </a:p>
      </dgm:t>
    </dgm:pt>
    <dgm:pt modelId="{26A11580-3ED6-4C79-9DDC-28AD8BFB983F}" type="parTrans" cxnId="{D1362439-0136-4A14-93D9-70F902EF5C5D}">
      <dgm:prSet/>
      <dgm:spPr/>
      <dgm:t>
        <a:bodyPr/>
        <a:lstStyle/>
        <a:p>
          <a:endParaRPr lang="es-ES"/>
        </a:p>
      </dgm:t>
    </dgm:pt>
    <dgm:pt modelId="{AD7DFE17-DA56-44D0-9A7E-55DC7B0B2215}" type="sibTrans" cxnId="{D1362439-0136-4A14-93D9-70F902EF5C5D}">
      <dgm:prSet/>
      <dgm:spPr/>
      <dgm:t>
        <a:bodyPr/>
        <a:lstStyle/>
        <a:p>
          <a:endParaRPr lang="es-ES"/>
        </a:p>
      </dgm:t>
    </dgm:pt>
    <dgm:pt modelId="{2645AC88-7062-4193-924C-1A79F07C30E4}">
      <dgm:prSet phldrT="[Texto]"/>
      <dgm:spPr/>
      <dgm:t>
        <a:bodyPr/>
        <a:lstStyle/>
        <a:p>
          <a:r>
            <a:rPr lang="es-ES" dirty="0" smtClean="0"/>
            <a:t>II. Marco metodológico</a:t>
          </a:r>
          <a:endParaRPr lang="es-ES" dirty="0"/>
        </a:p>
      </dgm:t>
    </dgm:pt>
    <dgm:pt modelId="{E371728B-DB37-4F5C-97D1-3275C5FCDDEC}" type="parTrans" cxnId="{794784EE-8201-4469-BE37-E0222236ACD6}">
      <dgm:prSet/>
      <dgm:spPr/>
      <dgm:t>
        <a:bodyPr/>
        <a:lstStyle/>
        <a:p>
          <a:endParaRPr lang="es-ES"/>
        </a:p>
      </dgm:t>
    </dgm:pt>
    <dgm:pt modelId="{4387D014-2E07-463E-8688-19B6977EE789}" type="sibTrans" cxnId="{794784EE-8201-4469-BE37-E0222236ACD6}">
      <dgm:prSet/>
      <dgm:spPr/>
      <dgm:t>
        <a:bodyPr/>
        <a:lstStyle/>
        <a:p>
          <a:endParaRPr lang="es-ES"/>
        </a:p>
      </dgm:t>
    </dgm:pt>
    <dgm:pt modelId="{F6FEAA22-8DE0-439A-9AE5-F87F17FF1553}">
      <dgm:prSet phldrT="[Texto]"/>
      <dgm:spPr/>
      <dgm:t>
        <a:bodyPr/>
        <a:lstStyle/>
        <a:p>
          <a:r>
            <a:rPr lang="es-ES" dirty="0" smtClean="0"/>
            <a:t>III. Resultados de la autoevaluación </a:t>
          </a:r>
          <a:endParaRPr lang="es-ES" dirty="0"/>
        </a:p>
      </dgm:t>
    </dgm:pt>
    <dgm:pt modelId="{674D510D-683E-4A30-8E8E-B9D6285BCCED}" type="parTrans" cxnId="{0630C17C-1177-466B-9766-01EBBB41CBAD}">
      <dgm:prSet/>
      <dgm:spPr/>
      <dgm:t>
        <a:bodyPr/>
        <a:lstStyle/>
        <a:p>
          <a:endParaRPr lang="es-ES"/>
        </a:p>
      </dgm:t>
    </dgm:pt>
    <dgm:pt modelId="{8C1A3C08-C648-403A-8E15-D53C5E056787}" type="sibTrans" cxnId="{0630C17C-1177-466B-9766-01EBBB41CBAD}">
      <dgm:prSet/>
      <dgm:spPr/>
      <dgm:t>
        <a:bodyPr/>
        <a:lstStyle/>
        <a:p>
          <a:endParaRPr lang="es-ES"/>
        </a:p>
      </dgm:t>
    </dgm:pt>
    <dgm:pt modelId="{642ECBB2-4931-48DA-A62C-CB179758932D}">
      <dgm:prSet/>
      <dgm:spPr/>
      <dgm:t>
        <a:bodyPr/>
        <a:lstStyle/>
        <a:p>
          <a:r>
            <a:rPr lang="es-ES" dirty="0" smtClean="0"/>
            <a:t>IV. Valoración global y plan de mejoramiento de la institución </a:t>
          </a:r>
          <a:endParaRPr lang="es-ES" dirty="0"/>
        </a:p>
      </dgm:t>
    </dgm:pt>
    <dgm:pt modelId="{47F413C3-0E21-4DF7-8530-095541F4B30C}" type="parTrans" cxnId="{3274B115-A5C3-4BEB-B64C-E937ADAA7F15}">
      <dgm:prSet/>
      <dgm:spPr/>
      <dgm:t>
        <a:bodyPr/>
        <a:lstStyle/>
        <a:p>
          <a:endParaRPr lang="es-ES"/>
        </a:p>
      </dgm:t>
    </dgm:pt>
    <dgm:pt modelId="{81130435-DB1A-452B-84AA-849E70AC3865}" type="sibTrans" cxnId="{3274B115-A5C3-4BEB-B64C-E937ADAA7F15}">
      <dgm:prSet/>
      <dgm:spPr/>
      <dgm:t>
        <a:bodyPr/>
        <a:lstStyle/>
        <a:p>
          <a:endParaRPr lang="es-ES"/>
        </a:p>
      </dgm:t>
    </dgm:pt>
    <dgm:pt modelId="{24473694-7663-43E7-8BEF-92AB8A64587D}" type="pres">
      <dgm:prSet presAssocID="{1C6F63CD-A86D-45B6-988F-52158488F70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3C2712A4-BBCE-4388-8239-3FF6CDCA214E}" type="pres">
      <dgm:prSet presAssocID="{51E8FDBD-ADC5-4FA4-979F-A3CE7F70E506}" presName="thickLine" presStyleLbl="alignNode1" presStyleIdx="0" presStyleCnt="1"/>
      <dgm:spPr/>
    </dgm:pt>
    <dgm:pt modelId="{68089C6F-1A3F-490A-B806-49B16DE3368F}" type="pres">
      <dgm:prSet presAssocID="{51E8FDBD-ADC5-4FA4-979F-A3CE7F70E506}" presName="horz1" presStyleCnt="0"/>
      <dgm:spPr/>
    </dgm:pt>
    <dgm:pt modelId="{92FCE70C-B7B5-4954-8269-D72E5ABD11AB}" type="pres">
      <dgm:prSet presAssocID="{51E8FDBD-ADC5-4FA4-979F-A3CE7F70E506}" presName="tx1" presStyleLbl="revTx" presStyleIdx="0" presStyleCnt="5"/>
      <dgm:spPr/>
      <dgm:t>
        <a:bodyPr/>
        <a:lstStyle/>
        <a:p>
          <a:endParaRPr lang="es-ES"/>
        </a:p>
      </dgm:t>
    </dgm:pt>
    <dgm:pt modelId="{77351665-003C-430E-A0ED-3B7672E3863D}" type="pres">
      <dgm:prSet presAssocID="{51E8FDBD-ADC5-4FA4-979F-A3CE7F70E506}" presName="vert1" presStyleCnt="0"/>
      <dgm:spPr/>
    </dgm:pt>
    <dgm:pt modelId="{8BF0B9C5-B5D3-49CB-9F47-AAF70A0FEFA4}" type="pres">
      <dgm:prSet presAssocID="{232FA1A2-134A-4178-96AA-26C9C12AD222}" presName="vertSpace2a" presStyleCnt="0"/>
      <dgm:spPr/>
    </dgm:pt>
    <dgm:pt modelId="{6B990AEB-96F1-47CA-A187-FBB3FCCF0D0D}" type="pres">
      <dgm:prSet presAssocID="{232FA1A2-134A-4178-96AA-26C9C12AD222}" presName="horz2" presStyleCnt="0"/>
      <dgm:spPr/>
    </dgm:pt>
    <dgm:pt modelId="{8DE8AF63-1606-4D29-9CC2-2AC6298659DC}" type="pres">
      <dgm:prSet presAssocID="{232FA1A2-134A-4178-96AA-26C9C12AD222}" presName="horzSpace2" presStyleCnt="0"/>
      <dgm:spPr/>
    </dgm:pt>
    <dgm:pt modelId="{17AF4A34-A03C-42AF-9D54-A8D91D819D7E}" type="pres">
      <dgm:prSet presAssocID="{232FA1A2-134A-4178-96AA-26C9C12AD222}" presName="tx2" presStyleLbl="revTx" presStyleIdx="1" presStyleCnt="5"/>
      <dgm:spPr/>
      <dgm:t>
        <a:bodyPr/>
        <a:lstStyle/>
        <a:p>
          <a:endParaRPr lang="es-ES"/>
        </a:p>
      </dgm:t>
    </dgm:pt>
    <dgm:pt modelId="{4915C4A2-95FE-43C1-9F76-AB9B72C2609C}" type="pres">
      <dgm:prSet presAssocID="{232FA1A2-134A-4178-96AA-26C9C12AD222}" presName="vert2" presStyleCnt="0"/>
      <dgm:spPr/>
    </dgm:pt>
    <dgm:pt modelId="{DC4B6C3F-ED07-4CB9-A4F9-ACA16CBCEA39}" type="pres">
      <dgm:prSet presAssocID="{232FA1A2-134A-4178-96AA-26C9C12AD222}" presName="thinLine2b" presStyleLbl="callout" presStyleIdx="0" presStyleCnt="4"/>
      <dgm:spPr/>
    </dgm:pt>
    <dgm:pt modelId="{E764E1A6-866B-463F-8F82-DC681DA093CF}" type="pres">
      <dgm:prSet presAssocID="{232FA1A2-134A-4178-96AA-26C9C12AD222}" presName="vertSpace2b" presStyleCnt="0"/>
      <dgm:spPr/>
    </dgm:pt>
    <dgm:pt modelId="{356798DE-95C0-4D24-80C3-AB77DC1E4E37}" type="pres">
      <dgm:prSet presAssocID="{2645AC88-7062-4193-924C-1A79F07C30E4}" presName="horz2" presStyleCnt="0"/>
      <dgm:spPr/>
    </dgm:pt>
    <dgm:pt modelId="{E2D77230-B1A6-4D49-8355-E2CD854286FC}" type="pres">
      <dgm:prSet presAssocID="{2645AC88-7062-4193-924C-1A79F07C30E4}" presName="horzSpace2" presStyleCnt="0"/>
      <dgm:spPr/>
    </dgm:pt>
    <dgm:pt modelId="{9B4DC8E8-186D-4A74-AFB3-785B4ACDBA14}" type="pres">
      <dgm:prSet presAssocID="{2645AC88-7062-4193-924C-1A79F07C30E4}" presName="tx2" presStyleLbl="revTx" presStyleIdx="2" presStyleCnt="5"/>
      <dgm:spPr/>
      <dgm:t>
        <a:bodyPr/>
        <a:lstStyle/>
        <a:p>
          <a:endParaRPr lang="es-ES"/>
        </a:p>
      </dgm:t>
    </dgm:pt>
    <dgm:pt modelId="{C0292EB8-DC84-47CA-9E97-251F662CADAB}" type="pres">
      <dgm:prSet presAssocID="{2645AC88-7062-4193-924C-1A79F07C30E4}" presName="vert2" presStyleCnt="0"/>
      <dgm:spPr/>
    </dgm:pt>
    <dgm:pt modelId="{577A3FD7-7670-4E1B-85D9-C7E9AD329DF5}" type="pres">
      <dgm:prSet presAssocID="{2645AC88-7062-4193-924C-1A79F07C30E4}" presName="thinLine2b" presStyleLbl="callout" presStyleIdx="1" presStyleCnt="4"/>
      <dgm:spPr/>
    </dgm:pt>
    <dgm:pt modelId="{81276609-85FF-45FA-8463-0F62A1E51D57}" type="pres">
      <dgm:prSet presAssocID="{2645AC88-7062-4193-924C-1A79F07C30E4}" presName="vertSpace2b" presStyleCnt="0"/>
      <dgm:spPr/>
    </dgm:pt>
    <dgm:pt modelId="{295E3442-4AE9-4568-B83D-B236946AB8A3}" type="pres">
      <dgm:prSet presAssocID="{F6FEAA22-8DE0-439A-9AE5-F87F17FF1553}" presName="horz2" presStyleCnt="0"/>
      <dgm:spPr/>
    </dgm:pt>
    <dgm:pt modelId="{71AC093F-2723-43DC-AE9D-C49873EDF792}" type="pres">
      <dgm:prSet presAssocID="{F6FEAA22-8DE0-439A-9AE5-F87F17FF1553}" presName="horzSpace2" presStyleCnt="0"/>
      <dgm:spPr/>
    </dgm:pt>
    <dgm:pt modelId="{5F483A42-10D9-4303-A1BF-3266C1DCF45C}" type="pres">
      <dgm:prSet presAssocID="{F6FEAA22-8DE0-439A-9AE5-F87F17FF1553}" presName="tx2" presStyleLbl="revTx" presStyleIdx="3" presStyleCnt="5"/>
      <dgm:spPr/>
      <dgm:t>
        <a:bodyPr/>
        <a:lstStyle/>
        <a:p>
          <a:endParaRPr lang="es-ES"/>
        </a:p>
      </dgm:t>
    </dgm:pt>
    <dgm:pt modelId="{13BD4ABF-96FC-4945-AACC-C5959335CD2A}" type="pres">
      <dgm:prSet presAssocID="{F6FEAA22-8DE0-439A-9AE5-F87F17FF1553}" presName="vert2" presStyleCnt="0"/>
      <dgm:spPr/>
    </dgm:pt>
    <dgm:pt modelId="{B3B03F72-EA36-4BDB-A170-EFEB0D5E1C1D}" type="pres">
      <dgm:prSet presAssocID="{F6FEAA22-8DE0-439A-9AE5-F87F17FF1553}" presName="thinLine2b" presStyleLbl="callout" presStyleIdx="2" presStyleCnt="4"/>
      <dgm:spPr/>
    </dgm:pt>
    <dgm:pt modelId="{0067F843-691C-4566-A5A2-D2AB987A22E5}" type="pres">
      <dgm:prSet presAssocID="{F6FEAA22-8DE0-439A-9AE5-F87F17FF1553}" presName="vertSpace2b" presStyleCnt="0"/>
      <dgm:spPr/>
    </dgm:pt>
    <dgm:pt modelId="{9D2E7B01-7F23-4523-A17C-70FF22793B62}" type="pres">
      <dgm:prSet presAssocID="{642ECBB2-4931-48DA-A62C-CB179758932D}" presName="horz2" presStyleCnt="0"/>
      <dgm:spPr/>
    </dgm:pt>
    <dgm:pt modelId="{BBF9988B-9B60-4128-A72C-541DCDFA2EE1}" type="pres">
      <dgm:prSet presAssocID="{642ECBB2-4931-48DA-A62C-CB179758932D}" presName="horzSpace2" presStyleCnt="0"/>
      <dgm:spPr/>
    </dgm:pt>
    <dgm:pt modelId="{A117787B-809F-430E-B72D-C8AB74EF5A59}" type="pres">
      <dgm:prSet presAssocID="{642ECBB2-4931-48DA-A62C-CB179758932D}" presName="tx2" presStyleLbl="revTx" presStyleIdx="4" presStyleCnt="5"/>
      <dgm:spPr/>
      <dgm:t>
        <a:bodyPr/>
        <a:lstStyle/>
        <a:p>
          <a:endParaRPr lang="es-ES"/>
        </a:p>
      </dgm:t>
    </dgm:pt>
    <dgm:pt modelId="{07B92B7D-BB19-4892-A750-533778ED62F9}" type="pres">
      <dgm:prSet presAssocID="{642ECBB2-4931-48DA-A62C-CB179758932D}" presName="vert2" presStyleCnt="0"/>
      <dgm:spPr/>
    </dgm:pt>
    <dgm:pt modelId="{12B26839-8F04-42C8-988C-AF144186CE4C}" type="pres">
      <dgm:prSet presAssocID="{642ECBB2-4931-48DA-A62C-CB179758932D}" presName="thinLine2b" presStyleLbl="callout" presStyleIdx="3" presStyleCnt="4"/>
      <dgm:spPr/>
    </dgm:pt>
    <dgm:pt modelId="{A695500E-A5A2-461D-8AE6-24F9C10AFAB3}" type="pres">
      <dgm:prSet presAssocID="{642ECBB2-4931-48DA-A62C-CB179758932D}" presName="vertSpace2b" presStyleCnt="0"/>
      <dgm:spPr/>
    </dgm:pt>
  </dgm:ptLst>
  <dgm:cxnLst>
    <dgm:cxn modelId="{696AD266-FA6B-4F9C-A8F8-6D1CE6E33A10}" type="presOf" srcId="{642ECBB2-4931-48DA-A62C-CB179758932D}" destId="{A117787B-809F-430E-B72D-C8AB74EF5A59}" srcOrd="0" destOrd="0" presId="urn:microsoft.com/office/officeart/2008/layout/LinedList"/>
    <dgm:cxn modelId="{A60184E4-52C9-4C8A-84E8-C39CDFEB3EFA}" type="presOf" srcId="{1C6F63CD-A86D-45B6-988F-52158488F70C}" destId="{24473694-7663-43E7-8BEF-92AB8A64587D}" srcOrd="0" destOrd="0" presId="urn:microsoft.com/office/officeart/2008/layout/LinedList"/>
    <dgm:cxn modelId="{794784EE-8201-4469-BE37-E0222236ACD6}" srcId="{51E8FDBD-ADC5-4FA4-979F-A3CE7F70E506}" destId="{2645AC88-7062-4193-924C-1A79F07C30E4}" srcOrd="1" destOrd="0" parTransId="{E371728B-DB37-4F5C-97D1-3275C5FCDDEC}" sibTransId="{4387D014-2E07-463E-8688-19B6977EE789}"/>
    <dgm:cxn modelId="{8108B1B9-1A97-468C-9DCA-371AED986F24}" type="presOf" srcId="{232FA1A2-134A-4178-96AA-26C9C12AD222}" destId="{17AF4A34-A03C-42AF-9D54-A8D91D819D7E}" srcOrd="0" destOrd="0" presId="urn:microsoft.com/office/officeart/2008/layout/LinedList"/>
    <dgm:cxn modelId="{0630C17C-1177-466B-9766-01EBBB41CBAD}" srcId="{51E8FDBD-ADC5-4FA4-979F-A3CE7F70E506}" destId="{F6FEAA22-8DE0-439A-9AE5-F87F17FF1553}" srcOrd="2" destOrd="0" parTransId="{674D510D-683E-4A30-8E8E-B9D6285BCCED}" sibTransId="{8C1A3C08-C648-403A-8E15-D53C5E056787}"/>
    <dgm:cxn modelId="{C68143A2-BB86-4018-A1C1-0E9754A814D8}" srcId="{1C6F63CD-A86D-45B6-988F-52158488F70C}" destId="{51E8FDBD-ADC5-4FA4-979F-A3CE7F70E506}" srcOrd="0" destOrd="0" parTransId="{197536D1-1084-4BF6-B0A0-6CA56FB46FEE}" sibTransId="{EF48BA77-5458-4AAC-A9E1-EE6FFE628759}"/>
    <dgm:cxn modelId="{6F22D0C1-4669-4667-B7B2-5C5986FF0A5B}" type="presOf" srcId="{F6FEAA22-8DE0-439A-9AE5-F87F17FF1553}" destId="{5F483A42-10D9-4303-A1BF-3266C1DCF45C}" srcOrd="0" destOrd="0" presId="urn:microsoft.com/office/officeart/2008/layout/LinedList"/>
    <dgm:cxn modelId="{03D30B7C-7930-412E-9F20-BA139D2576AF}" type="presOf" srcId="{2645AC88-7062-4193-924C-1A79F07C30E4}" destId="{9B4DC8E8-186D-4A74-AFB3-785B4ACDBA14}" srcOrd="0" destOrd="0" presId="urn:microsoft.com/office/officeart/2008/layout/LinedList"/>
    <dgm:cxn modelId="{D7356D1B-5861-4FA4-94FD-959A22BB2710}" type="presOf" srcId="{51E8FDBD-ADC5-4FA4-979F-A3CE7F70E506}" destId="{92FCE70C-B7B5-4954-8269-D72E5ABD11AB}" srcOrd="0" destOrd="0" presId="urn:microsoft.com/office/officeart/2008/layout/LinedList"/>
    <dgm:cxn modelId="{D1362439-0136-4A14-93D9-70F902EF5C5D}" srcId="{51E8FDBD-ADC5-4FA4-979F-A3CE7F70E506}" destId="{232FA1A2-134A-4178-96AA-26C9C12AD222}" srcOrd="0" destOrd="0" parTransId="{26A11580-3ED6-4C79-9DDC-28AD8BFB983F}" sibTransId="{AD7DFE17-DA56-44D0-9A7E-55DC7B0B2215}"/>
    <dgm:cxn modelId="{3274B115-A5C3-4BEB-B64C-E937ADAA7F15}" srcId="{51E8FDBD-ADC5-4FA4-979F-A3CE7F70E506}" destId="{642ECBB2-4931-48DA-A62C-CB179758932D}" srcOrd="3" destOrd="0" parTransId="{47F413C3-0E21-4DF7-8530-095541F4B30C}" sibTransId="{81130435-DB1A-452B-84AA-849E70AC3865}"/>
    <dgm:cxn modelId="{82C01F0E-C7A7-4A45-AF30-B725CB61A4CE}" type="presParOf" srcId="{24473694-7663-43E7-8BEF-92AB8A64587D}" destId="{3C2712A4-BBCE-4388-8239-3FF6CDCA214E}" srcOrd="0" destOrd="0" presId="urn:microsoft.com/office/officeart/2008/layout/LinedList"/>
    <dgm:cxn modelId="{E26DE4A7-ACC4-4835-9F53-E7BC43285DFD}" type="presParOf" srcId="{24473694-7663-43E7-8BEF-92AB8A64587D}" destId="{68089C6F-1A3F-490A-B806-49B16DE3368F}" srcOrd="1" destOrd="0" presId="urn:microsoft.com/office/officeart/2008/layout/LinedList"/>
    <dgm:cxn modelId="{E2841C11-1A4E-47B4-8A45-7F4C697068D9}" type="presParOf" srcId="{68089C6F-1A3F-490A-B806-49B16DE3368F}" destId="{92FCE70C-B7B5-4954-8269-D72E5ABD11AB}" srcOrd="0" destOrd="0" presId="urn:microsoft.com/office/officeart/2008/layout/LinedList"/>
    <dgm:cxn modelId="{5159643F-9D02-492D-9CD0-B6E339999C5E}" type="presParOf" srcId="{68089C6F-1A3F-490A-B806-49B16DE3368F}" destId="{77351665-003C-430E-A0ED-3B7672E3863D}" srcOrd="1" destOrd="0" presId="urn:microsoft.com/office/officeart/2008/layout/LinedList"/>
    <dgm:cxn modelId="{4894A84F-BAAB-4D26-B1FB-7F6AF19F409D}" type="presParOf" srcId="{77351665-003C-430E-A0ED-3B7672E3863D}" destId="{8BF0B9C5-B5D3-49CB-9F47-AAF70A0FEFA4}" srcOrd="0" destOrd="0" presId="urn:microsoft.com/office/officeart/2008/layout/LinedList"/>
    <dgm:cxn modelId="{A5E3CE18-DA10-4391-9658-4F24ADAB9A42}" type="presParOf" srcId="{77351665-003C-430E-A0ED-3B7672E3863D}" destId="{6B990AEB-96F1-47CA-A187-FBB3FCCF0D0D}" srcOrd="1" destOrd="0" presId="urn:microsoft.com/office/officeart/2008/layout/LinedList"/>
    <dgm:cxn modelId="{686F7AFC-106F-4A0D-8370-1CD700BAF7BF}" type="presParOf" srcId="{6B990AEB-96F1-47CA-A187-FBB3FCCF0D0D}" destId="{8DE8AF63-1606-4D29-9CC2-2AC6298659DC}" srcOrd="0" destOrd="0" presId="urn:microsoft.com/office/officeart/2008/layout/LinedList"/>
    <dgm:cxn modelId="{E38848BD-3934-4A38-9618-609C8073F287}" type="presParOf" srcId="{6B990AEB-96F1-47CA-A187-FBB3FCCF0D0D}" destId="{17AF4A34-A03C-42AF-9D54-A8D91D819D7E}" srcOrd="1" destOrd="0" presId="urn:microsoft.com/office/officeart/2008/layout/LinedList"/>
    <dgm:cxn modelId="{FD466DA6-01C5-4702-8F61-4B0BC6FD0BB1}" type="presParOf" srcId="{6B990AEB-96F1-47CA-A187-FBB3FCCF0D0D}" destId="{4915C4A2-95FE-43C1-9F76-AB9B72C2609C}" srcOrd="2" destOrd="0" presId="urn:microsoft.com/office/officeart/2008/layout/LinedList"/>
    <dgm:cxn modelId="{5C4D4134-0B86-4819-B615-CF7B1EDDBEEF}" type="presParOf" srcId="{77351665-003C-430E-A0ED-3B7672E3863D}" destId="{DC4B6C3F-ED07-4CB9-A4F9-ACA16CBCEA39}" srcOrd="2" destOrd="0" presId="urn:microsoft.com/office/officeart/2008/layout/LinedList"/>
    <dgm:cxn modelId="{2795032C-FA0D-480F-9840-31A11EE1A812}" type="presParOf" srcId="{77351665-003C-430E-A0ED-3B7672E3863D}" destId="{E764E1A6-866B-463F-8F82-DC681DA093CF}" srcOrd="3" destOrd="0" presId="urn:microsoft.com/office/officeart/2008/layout/LinedList"/>
    <dgm:cxn modelId="{42A151B3-C9B6-42C7-96E0-2C9ED0A298B6}" type="presParOf" srcId="{77351665-003C-430E-A0ED-3B7672E3863D}" destId="{356798DE-95C0-4D24-80C3-AB77DC1E4E37}" srcOrd="4" destOrd="0" presId="urn:microsoft.com/office/officeart/2008/layout/LinedList"/>
    <dgm:cxn modelId="{1558287C-B70A-48A9-A7C0-002F4AE09720}" type="presParOf" srcId="{356798DE-95C0-4D24-80C3-AB77DC1E4E37}" destId="{E2D77230-B1A6-4D49-8355-E2CD854286FC}" srcOrd="0" destOrd="0" presId="urn:microsoft.com/office/officeart/2008/layout/LinedList"/>
    <dgm:cxn modelId="{68C4D4FC-2CFC-4449-9BE2-BA44A32CF203}" type="presParOf" srcId="{356798DE-95C0-4D24-80C3-AB77DC1E4E37}" destId="{9B4DC8E8-186D-4A74-AFB3-785B4ACDBA14}" srcOrd="1" destOrd="0" presId="urn:microsoft.com/office/officeart/2008/layout/LinedList"/>
    <dgm:cxn modelId="{80E86103-A2F6-408E-B7AB-9B752FEA665D}" type="presParOf" srcId="{356798DE-95C0-4D24-80C3-AB77DC1E4E37}" destId="{C0292EB8-DC84-47CA-9E97-251F662CADAB}" srcOrd="2" destOrd="0" presId="urn:microsoft.com/office/officeart/2008/layout/LinedList"/>
    <dgm:cxn modelId="{D5F2F877-2011-401F-8B47-C8A91D990073}" type="presParOf" srcId="{77351665-003C-430E-A0ED-3B7672E3863D}" destId="{577A3FD7-7670-4E1B-85D9-C7E9AD329DF5}" srcOrd="5" destOrd="0" presId="urn:microsoft.com/office/officeart/2008/layout/LinedList"/>
    <dgm:cxn modelId="{74189602-4A18-4B28-910C-060839319B33}" type="presParOf" srcId="{77351665-003C-430E-A0ED-3B7672E3863D}" destId="{81276609-85FF-45FA-8463-0F62A1E51D57}" srcOrd="6" destOrd="0" presId="urn:microsoft.com/office/officeart/2008/layout/LinedList"/>
    <dgm:cxn modelId="{8BFC6719-11B5-4275-A551-74920D635240}" type="presParOf" srcId="{77351665-003C-430E-A0ED-3B7672E3863D}" destId="{295E3442-4AE9-4568-B83D-B236946AB8A3}" srcOrd="7" destOrd="0" presId="urn:microsoft.com/office/officeart/2008/layout/LinedList"/>
    <dgm:cxn modelId="{67F9077B-485E-481B-AA15-B9BE51FA07FB}" type="presParOf" srcId="{295E3442-4AE9-4568-B83D-B236946AB8A3}" destId="{71AC093F-2723-43DC-AE9D-C49873EDF792}" srcOrd="0" destOrd="0" presId="urn:microsoft.com/office/officeart/2008/layout/LinedList"/>
    <dgm:cxn modelId="{A5B05CA4-07B1-4F97-9278-37A39F13FC78}" type="presParOf" srcId="{295E3442-4AE9-4568-B83D-B236946AB8A3}" destId="{5F483A42-10D9-4303-A1BF-3266C1DCF45C}" srcOrd="1" destOrd="0" presId="urn:microsoft.com/office/officeart/2008/layout/LinedList"/>
    <dgm:cxn modelId="{ADB9426A-D24C-4BF3-80AB-F274776A724B}" type="presParOf" srcId="{295E3442-4AE9-4568-B83D-B236946AB8A3}" destId="{13BD4ABF-96FC-4945-AACC-C5959335CD2A}" srcOrd="2" destOrd="0" presId="urn:microsoft.com/office/officeart/2008/layout/LinedList"/>
    <dgm:cxn modelId="{F8C1C1AA-F158-4B19-9617-C066C88CE43F}" type="presParOf" srcId="{77351665-003C-430E-A0ED-3B7672E3863D}" destId="{B3B03F72-EA36-4BDB-A170-EFEB0D5E1C1D}" srcOrd="8" destOrd="0" presId="urn:microsoft.com/office/officeart/2008/layout/LinedList"/>
    <dgm:cxn modelId="{A3FC698B-BFB5-4094-B5D8-A6C88519D8B5}" type="presParOf" srcId="{77351665-003C-430E-A0ED-3B7672E3863D}" destId="{0067F843-691C-4566-A5A2-D2AB987A22E5}" srcOrd="9" destOrd="0" presId="urn:microsoft.com/office/officeart/2008/layout/LinedList"/>
    <dgm:cxn modelId="{5F167805-A73D-4045-82FB-D5E5F563E5ED}" type="presParOf" srcId="{77351665-003C-430E-A0ED-3B7672E3863D}" destId="{9D2E7B01-7F23-4523-A17C-70FF22793B62}" srcOrd="10" destOrd="0" presId="urn:microsoft.com/office/officeart/2008/layout/LinedList"/>
    <dgm:cxn modelId="{A30EC6E5-14F4-4562-85BE-3F272D4891A1}" type="presParOf" srcId="{9D2E7B01-7F23-4523-A17C-70FF22793B62}" destId="{BBF9988B-9B60-4128-A72C-541DCDFA2EE1}" srcOrd="0" destOrd="0" presId="urn:microsoft.com/office/officeart/2008/layout/LinedList"/>
    <dgm:cxn modelId="{076679C4-9687-4FEC-B9E7-F353DF56A49B}" type="presParOf" srcId="{9D2E7B01-7F23-4523-A17C-70FF22793B62}" destId="{A117787B-809F-430E-B72D-C8AB74EF5A59}" srcOrd="1" destOrd="0" presId="urn:microsoft.com/office/officeart/2008/layout/LinedList"/>
    <dgm:cxn modelId="{FE5B38C7-926E-46FC-9190-E09706CBA82D}" type="presParOf" srcId="{9D2E7B01-7F23-4523-A17C-70FF22793B62}" destId="{07B92B7D-BB19-4892-A750-533778ED62F9}" srcOrd="2" destOrd="0" presId="urn:microsoft.com/office/officeart/2008/layout/LinedList"/>
    <dgm:cxn modelId="{76BD9F5A-E8B3-432B-B5DC-0BCCC3CBEDA9}" type="presParOf" srcId="{77351665-003C-430E-A0ED-3B7672E3863D}" destId="{12B26839-8F04-42C8-988C-AF144186CE4C}" srcOrd="11" destOrd="0" presId="urn:microsoft.com/office/officeart/2008/layout/LinedList"/>
    <dgm:cxn modelId="{2C7134C9-54B6-4677-9AFA-21D8525DEF3E}" type="presParOf" srcId="{77351665-003C-430E-A0ED-3B7672E3863D}" destId="{A695500E-A5A2-461D-8AE6-24F9C10AFAB3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D0DCFC-F1C7-41FA-B7CF-F21104513973}">
      <dsp:nvSpPr>
        <dsp:cNvPr id="0" name=""/>
        <dsp:cNvSpPr/>
      </dsp:nvSpPr>
      <dsp:spPr>
        <a:xfrm>
          <a:off x="0" y="444721"/>
          <a:ext cx="3152476" cy="6552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667" tIns="541528" rIns="24466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800" kern="1200" dirty="0"/>
        </a:p>
      </dsp:txBody>
      <dsp:txXfrm>
        <a:off x="0" y="444721"/>
        <a:ext cx="3152476" cy="655200"/>
      </dsp:txXfrm>
    </dsp:sp>
    <dsp:sp modelId="{3C84F84A-CDE3-4677-8F13-A58F1E4BEA9D}">
      <dsp:nvSpPr>
        <dsp:cNvPr id="0" name=""/>
        <dsp:cNvSpPr/>
      </dsp:nvSpPr>
      <dsp:spPr>
        <a:xfrm>
          <a:off x="157623" y="60961"/>
          <a:ext cx="2206733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09" tIns="0" rIns="83409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12 Factores </a:t>
          </a:r>
          <a:endParaRPr lang="es-ES" sz="1800" b="1" kern="1200" dirty="0"/>
        </a:p>
      </dsp:txBody>
      <dsp:txXfrm>
        <a:off x="195090" y="98428"/>
        <a:ext cx="2131799" cy="692586"/>
      </dsp:txXfrm>
    </dsp:sp>
    <dsp:sp modelId="{1DB972AA-EDF7-4173-90FB-21418C80DA6D}">
      <dsp:nvSpPr>
        <dsp:cNvPr id="0" name=""/>
        <dsp:cNvSpPr/>
      </dsp:nvSpPr>
      <dsp:spPr>
        <a:xfrm>
          <a:off x="0" y="1624081"/>
          <a:ext cx="3152476" cy="6552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145339-EDA1-4B78-A5A1-CBADB99C31D5}">
      <dsp:nvSpPr>
        <dsp:cNvPr id="0" name=""/>
        <dsp:cNvSpPr/>
      </dsp:nvSpPr>
      <dsp:spPr>
        <a:xfrm>
          <a:off x="157623" y="1240321"/>
          <a:ext cx="2206733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09" tIns="0" rIns="83409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30 Características CNA + 2 propuestas por la UD</a:t>
          </a:r>
          <a:endParaRPr lang="es-ES" sz="1800" b="1" kern="1200" dirty="0"/>
        </a:p>
      </dsp:txBody>
      <dsp:txXfrm>
        <a:off x="195090" y="1277788"/>
        <a:ext cx="2131799" cy="692586"/>
      </dsp:txXfrm>
    </dsp:sp>
    <dsp:sp modelId="{CD464038-B640-4294-9EA9-EE8A88EEAC17}">
      <dsp:nvSpPr>
        <dsp:cNvPr id="0" name=""/>
        <dsp:cNvSpPr/>
      </dsp:nvSpPr>
      <dsp:spPr>
        <a:xfrm>
          <a:off x="0" y="2803441"/>
          <a:ext cx="3152476" cy="6552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8AF9AB-2447-4D6E-AC69-1DCA3D47A804}">
      <dsp:nvSpPr>
        <dsp:cNvPr id="0" name=""/>
        <dsp:cNvSpPr/>
      </dsp:nvSpPr>
      <dsp:spPr>
        <a:xfrm>
          <a:off x="157623" y="2419681"/>
          <a:ext cx="2206733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09" tIns="0" rIns="83409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171 Aspectos a evaluar</a:t>
          </a:r>
          <a:endParaRPr lang="es-ES" sz="1800" b="1" kern="1200" dirty="0"/>
        </a:p>
      </dsp:txBody>
      <dsp:txXfrm>
        <a:off x="195090" y="2457148"/>
        <a:ext cx="2131799" cy="692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2712A4-BBCE-4388-8239-3FF6CDCA214E}">
      <dsp:nvSpPr>
        <dsp:cNvPr id="0" name=""/>
        <dsp:cNvSpPr/>
      </dsp:nvSpPr>
      <dsp:spPr>
        <a:xfrm>
          <a:off x="0" y="0"/>
          <a:ext cx="709954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FCE70C-B7B5-4954-8269-D72E5ABD11AB}">
      <dsp:nvSpPr>
        <dsp:cNvPr id="0" name=""/>
        <dsp:cNvSpPr/>
      </dsp:nvSpPr>
      <dsp:spPr>
        <a:xfrm>
          <a:off x="0" y="0"/>
          <a:ext cx="1419908" cy="4287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6500" kern="1200" dirty="0"/>
        </a:p>
      </dsp:txBody>
      <dsp:txXfrm>
        <a:off x="0" y="0"/>
        <a:ext cx="1419908" cy="4287330"/>
      </dsp:txXfrm>
    </dsp:sp>
    <dsp:sp modelId="{17AF4A34-A03C-42AF-9D54-A8D91D819D7E}">
      <dsp:nvSpPr>
        <dsp:cNvPr id="0" name=""/>
        <dsp:cNvSpPr/>
      </dsp:nvSpPr>
      <dsp:spPr>
        <a:xfrm>
          <a:off x="1526401" y="50399"/>
          <a:ext cx="5573139" cy="1007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I. Caracterización general de la institución </a:t>
          </a:r>
          <a:endParaRPr lang="es-ES" sz="2800" kern="1200" dirty="0"/>
        </a:p>
      </dsp:txBody>
      <dsp:txXfrm>
        <a:off x="1526401" y="50399"/>
        <a:ext cx="5573139" cy="1007983"/>
      </dsp:txXfrm>
    </dsp:sp>
    <dsp:sp modelId="{DC4B6C3F-ED07-4CB9-A4F9-ACA16CBCEA39}">
      <dsp:nvSpPr>
        <dsp:cNvPr id="0" name=""/>
        <dsp:cNvSpPr/>
      </dsp:nvSpPr>
      <dsp:spPr>
        <a:xfrm>
          <a:off x="1419908" y="1058382"/>
          <a:ext cx="56796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4DC8E8-186D-4A74-AFB3-785B4ACDBA14}">
      <dsp:nvSpPr>
        <dsp:cNvPr id="0" name=""/>
        <dsp:cNvSpPr/>
      </dsp:nvSpPr>
      <dsp:spPr>
        <a:xfrm>
          <a:off x="1526401" y="1108781"/>
          <a:ext cx="5573139" cy="1007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II. Marco metodológico</a:t>
          </a:r>
          <a:endParaRPr lang="es-ES" sz="2800" kern="1200" dirty="0"/>
        </a:p>
      </dsp:txBody>
      <dsp:txXfrm>
        <a:off x="1526401" y="1108781"/>
        <a:ext cx="5573139" cy="1007983"/>
      </dsp:txXfrm>
    </dsp:sp>
    <dsp:sp modelId="{577A3FD7-7670-4E1B-85D9-C7E9AD329DF5}">
      <dsp:nvSpPr>
        <dsp:cNvPr id="0" name=""/>
        <dsp:cNvSpPr/>
      </dsp:nvSpPr>
      <dsp:spPr>
        <a:xfrm>
          <a:off x="1419908" y="2116764"/>
          <a:ext cx="56796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483A42-10D9-4303-A1BF-3266C1DCF45C}">
      <dsp:nvSpPr>
        <dsp:cNvPr id="0" name=""/>
        <dsp:cNvSpPr/>
      </dsp:nvSpPr>
      <dsp:spPr>
        <a:xfrm>
          <a:off x="1526401" y="2167163"/>
          <a:ext cx="5573139" cy="1007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III. Resultados de la autoevaluación </a:t>
          </a:r>
          <a:endParaRPr lang="es-ES" sz="2800" kern="1200" dirty="0"/>
        </a:p>
      </dsp:txBody>
      <dsp:txXfrm>
        <a:off x="1526401" y="2167163"/>
        <a:ext cx="5573139" cy="1007983"/>
      </dsp:txXfrm>
    </dsp:sp>
    <dsp:sp modelId="{B3B03F72-EA36-4BDB-A170-EFEB0D5E1C1D}">
      <dsp:nvSpPr>
        <dsp:cNvPr id="0" name=""/>
        <dsp:cNvSpPr/>
      </dsp:nvSpPr>
      <dsp:spPr>
        <a:xfrm>
          <a:off x="1419908" y="3175146"/>
          <a:ext cx="56796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17787B-809F-430E-B72D-C8AB74EF5A59}">
      <dsp:nvSpPr>
        <dsp:cNvPr id="0" name=""/>
        <dsp:cNvSpPr/>
      </dsp:nvSpPr>
      <dsp:spPr>
        <a:xfrm>
          <a:off x="1526401" y="3225545"/>
          <a:ext cx="5573139" cy="10079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IV. Valoración global y plan de mejoramiento de la institución </a:t>
          </a:r>
          <a:endParaRPr lang="es-ES" sz="2800" kern="1200" dirty="0"/>
        </a:p>
      </dsp:txBody>
      <dsp:txXfrm>
        <a:off x="1526401" y="3225545"/>
        <a:ext cx="5573139" cy="1007983"/>
      </dsp:txXfrm>
    </dsp:sp>
    <dsp:sp modelId="{12B26839-8F04-42C8-988C-AF144186CE4C}">
      <dsp:nvSpPr>
        <dsp:cNvPr id="0" name=""/>
        <dsp:cNvSpPr/>
      </dsp:nvSpPr>
      <dsp:spPr>
        <a:xfrm>
          <a:off x="1419908" y="4233529"/>
          <a:ext cx="567963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D1C8F90-93BB-453F-955F-8E542575F67B}" type="datetimeFigureOut">
              <a:rPr lang="es-CO" smtClean="0"/>
              <a:t>9/03/2020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E1ABDE6-CABE-4555-83D0-321D72A752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884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ECB8492-1752-4B93-A130-F9FD8B7C7B9C}" type="datetimeFigureOut">
              <a:rPr lang="es-CO" smtClean="0"/>
              <a:t>9/03/2020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7020ECD-8BC6-4E1D-BE20-EC856B08DDE7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02520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6883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20469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39776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6117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6416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35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7616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38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7196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39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9318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40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2901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52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3404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53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90979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555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55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1015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56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9001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57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572589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58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88843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59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955532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60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97215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61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692887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62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29765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6ba59c5873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6ba59c5873_0_9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6ba59c5873_0_9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78405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ba59c587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g6ba59c5873_0_3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6ba59c5873_0_3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9812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92268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ba59c587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g6ba59c5873_0_3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6ba59c5873_0_3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66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7367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ba59c5873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6ba59c5873_0_4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6ba59c5873_0_4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67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48717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ba59c5873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6ba59c5873_0_6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6ba59c5873_0_6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68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55912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ba59c5873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g6ba59c5873_0_5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6ba59c5873_0_5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69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54128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ba59c5873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6ba59c5873_0_7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6ba59c5873_0_7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70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62848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ba59c5873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6ba59c5873_0_7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6ba59c5873_0_7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71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68910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ba59c5873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6ba59c5873_0_7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6ba59c5873_0_7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72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94201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ba59c5873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6ba59c5873_0_7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6ba59c5873_0_7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73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27921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ba59c5873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6ba59c5873_0_7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6ba59c5873_0_7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74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48879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ba59c587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g6ba59c5873_0_10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6ba59c5873_0_10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75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538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31132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ba59c5873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6ba59c5873_0_7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6ba59c5873_0_7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76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44989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77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10976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ba59c5873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6ba59c5873_0_13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6ba59c5873_0_13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78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49094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6ba59c5873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6ba59c5873_0_15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6ba59c5873_0_15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79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6728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6ba59c5873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6ba59c5873_0_15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6ba59c5873_0_15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80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69513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ba59c5873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g6ba59c5873_0_13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6ba59c5873_0_13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81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01625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ba59c5873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6ba59c5873_0_13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6ba59c5873_0_13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82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20181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6ba59c5873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g6ba59c5873_0_27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6ba59c5873_0_27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83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91817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6ba59c5873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g6ba59c5873_0_27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g6ba59c5873_0_27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84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4172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6ba59c5873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g6ba59c5873_0_28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6ba59c5873_0_28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85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6255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1270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6ba59c5873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g6ba59c5873_0_28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6ba59c5873_0_28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86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30452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6ba59c5873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g6ba59c5873_0_28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6ba59c5873_0_28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87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89046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ba59c5873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6ba59c5873_0_13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6ba59c5873_0_13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88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4832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ba59c5873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6ba59c5873_0_13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6ba59c5873_0_13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89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409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90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85808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91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08956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92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8221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93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071371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ba59c587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" name="Google Shape;106;g6ba59c5873_0_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6ba59c5873_0_1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94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067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95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3425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021559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96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387978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97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720476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98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37397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ba59c5873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6ba59c5873_0_13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6ba59c5873_0_13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99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40105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100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22384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101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530234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102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00334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103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684687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4" name="Google Shape;534;p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104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136905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4" name="Google Shape;534;p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105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134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846257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8" name="Google Shape;568;p1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106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107695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1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107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232271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1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108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759276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1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109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921253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1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538857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1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111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995455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112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15732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48383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0ECD-8BC6-4E1D-BE20-EC856B08DDE7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1657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C4A6-8F7D-4F43-A948-66505ED94BD4}" type="datetimeFigureOut">
              <a:rPr lang="es-CO" smtClean="0"/>
              <a:t>9/03/2020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296E-2265-4691-B13A-B2A40B0CCF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1675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C4A6-8F7D-4F43-A948-66505ED94BD4}" type="datetimeFigureOut">
              <a:rPr lang="es-CO" smtClean="0"/>
              <a:t>9/03/2020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296E-2265-4691-B13A-B2A40B0CCF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9396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C4A6-8F7D-4F43-A948-66505ED94BD4}" type="datetimeFigureOut">
              <a:rPr lang="es-CO" smtClean="0"/>
              <a:t>9/03/2020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296E-2265-4691-B13A-B2A40B0CCF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9354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C4A6-8F7D-4F43-A948-66505ED94BD4}" type="datetimeFigureOut">
              <a:rPr lang="es-CO" smtClean="0"/>
              <a:t>9/03/2020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296E-2265-4691-B13A-B2A40B0CCF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9001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C4A6-8F7D-4F43-A948-66505ED94BD4}" type="datetimeFigureOut">
              <a:rPr lang="es-CO" smtClean="0"/>
              <a:t>9/03/2020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296E-2265-4691-B13A-B2A40B0CCF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03229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C4A6-8F7D-4F43-A948-66505ED94BD4}" type="datetimeFigureOut">
              <a:rPr lang="es-CO" smtClean="0"/>
              <a:t>9/03/2020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296E-2265-4691-B13A-B2A40B0CCF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269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C4A6-8F7D-4F43-A948-66505ED94BD4}" type="datetimeFigureOut">
              <a:rPr lang="es-CO" smtClean="0"/>
              <a:t>9/03/2020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296E-2265-4691-B13A-B2A40B0CCF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56099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C4A6-8F7D-4F43-A948-66505ED94BD4}" type="datetimeFigureOut">
              <a:rPr lang="es-CO" smtClean="0"/>
              <a:t>9/03/2020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296E-2265-4691-B13A-B2A40B0CCF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2832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C4A6-8F7D-4F43-A948-66505ED94BD4}" type="datetimeFigureOut">
              <a:rPr lang="es-CO" smtClean="0"/>
              <a:t>9/03/2020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296E-2265-4691-B13A-B2A40B0CCF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2815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C4A6-8F7D-4F43-A948-66505ED94BD4}" type="datetimeFigureOut">
              <a:rPr lang="es-CO" smtClean="0"/>
              <a:t>9/03/2020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296E-2265-4691-B13A-B2A40B0CCF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131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8C4A6-8F7D-4F43-A948-66505ED94BD4}" type="datetimeFigureOut">
              <a:rPr lang="es-CO" smtClean="0"/>
              <a:t>9/03/2020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0296E-2265-4691-B13A-B2A40B0CCF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0824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8C4A6-8F7D-4F43-A948-66505ED94BD4}" type="datetimeFigureOut">
              <a:rPr lang="es-CO" smtClean="0"/>
              <a:t>9/03/2020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0296E-2265-4691-B13A-B2A40B0CCF6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6286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emf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emf"/><Relationship Id="rId4" Type="http://schemas.openxmlformats.org/officeDocument/2006/relationships/image" Target="../media/image147.emf"/><Relationship Id="rId9" Type="http://schemas.openxmlformats.org/officeDocument/2006/relationships/image" Target="../media/image152.emf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emf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55.emf"/><Relationship Id="rId4" Type="http://schemas.openxmlformats.org/officeDocument/2006/relationships/image" Target="../media/image154.emf"/><Relationship Id="rId9" Type="http://schemas.openxmlformats.org/officeDocument/2006/relationships/image" Target="../media/image152.e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acreditacioninst@udistrital.edu.co" TargetMode="External"/><Relationship Id="rId4" Type="http://schemas.openxmlformats.org/officeDocument/2006/relationships/hyperlink" Target="mailto:coordinacionaa@udistrital.edu.co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2.em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udnettube.udistrital.edu.co/index.php/extwidget/preview/partner_id/102/uiconf_id/23448463/entry_id/0_4mdddjoj/embed/dynamic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dnettube.udistrital.edu.co/index.php/extwidget/preview/partner_id/102/uiconf_id/23448463/entry_id/0_e2sy7azd/embed/dynamic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45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76.png"/><Relationship Id="rId4" Type="http://schemas.openxmlformats.org/officeDocument/2006/relationships/image" Target="../media/image7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92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76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7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emf"/><Relationship Id="rId4" Type="http://schemas.openxmlformats.org/officeDocument/2006/relationships/image" Target="../media/image121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/>
          <p:cNvSpPr txBox="1"/>
          <p:nvPr/>
        </p:nvSpPr>
        <p:spPr>
          <a:xfrm>
            <a:off x="1631831" y="2203508"/>
            <a:ext cx="8804692" cy="212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solidFill>
                  <a:srgbClr val="002060"/>
                </a:solidFill>
              </a:rPr>
              <a:t>SOCIALIZACIÓN</a:t>
            </a:r>
          </a:p>
          <a:p>
            <a:pPr algn="ctr"/>
            <a:r>
              <a:rPr lang="es-MX" sz="3200" dirty="0" smtClean="0">
                <a:solidFill>
                  <a:srgbClr val="002060"/>
                </a:solidFill>
              </a:rPr>
              <a:t>INFORME DE </a:t>
            </a:r>
            <a:r>
              <a:rPr lang="es-MX" sz="3200" b="1" dirty="0" smtClean="0">
                <a:solidFill>
                  <a:srgbClr val="002060"/>
                </a:solidFill>
              </a:rPr>
              <a:t>AUTOEVALUACIÓN INSTITUCIONAL </a:t>
            </a:r>
            <a:r>
              <a:rPr lang="es-MX" sz="3200" dirty="0" smtClean="0">
                <a:solidFill>
                  <a:srgbClr val="002060"/>
                </a:solidFill>
              </a:rPr>
              <a:t>CON FINES DE RENOVACIÓN DE LA ACREDITACIÓN INSTITUCIONAL DE ALTA CALIDAD</a:t>
            </a:r>
            <a:endParaRPr lang="es-CO" sz="3200" dirty="0">
              <a:solidFill>
                <a:srgbClr val="00206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458528" y="4658264"/>
            <a:ext cx="5244861" cy="84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" y="519470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accent5">
                    <a:lumMod val="50000"/>
                  </a:schemeClr>
                </a:solidFill>
              </a:rPr>
              <a:t>Comité Institucional de Autoevaluación y Acreditación  Marzo 2020</a:t>
            </a:r>
            <a:endParaRPr lang="es-CO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" name="Imagen 14"/>
          <p:cNvPicPr/>
          <p:nvPr/>
        </p:nvPicPr>
        <p:blipFill rotWithShape="1">
          <a:blip r:embed="rId3"/>
          <a:srcRect l="25866" t="67502" r="24667" b="10615"/>
          <a:stretch/>
        </p:blipFill>
        <p:spPr bwMode="auto">
          <a:xfrm>
            <a:off x="3476445" y="5503653"/>
            <a:ext cx="5831456" cy="1290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57" y="4546455"/>
            <a:ext cx="7735840" cy="32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8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8463645" y="565949"/>
            <a:ext cx="3377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Autoevaluación Institucional </a:t>
            </a:r>
            <a:endParaRPr lang="es-CO" sz="2800" b="1" dirty="0">
              <a:solidFill>
                <a:srgbClr val="00206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973233" y="1669258"/>
            <a:ext cx="9023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002060"/>
                </a:solidFill>
              </a:rPr>
              <a:t>Fuentes de información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36845" b="27194"/>
          <a:stretch/>
        </p:blipFill>
        <p:spPr>
          <a:xfrm>
            <a:off x="6351772" y="2278741"/>
            <a:ext cx="4644690" cy="226306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b="60005"/>
          <a:stretch/>
        </p:blipFill>
        <p:spPr>
          <a:xfrm>
            <a:off x="734171" y="2222670"/>
            <a:ext cx="4517471" cy="237520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3"/>
          <a:srcRect t="70837" b="1366"/>
          <a:stretch/>
        </p:blipFill>
        <p:spPr>
          <a:xfrm>
            <a:off x="3381492" y="4684142"/>
            <a:ext cx="5292625" cy="211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8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6"/>
          <p:cNvSpPr/>
          <p:nvPr/>
        </p:nvSpPr>
        <p:spPr>
          <a:xfrm>
            <a:off x="1629774" y="2612428"/>
            <a:ext cx="22606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Descripción de los Grupos Funcionales</a:t>
            </a:r>
            <a:endParaRPr sz="24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772285" y="52895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3"/>
          <a:srcRect l="11626" t="17633" r="24564" b="55411"/>
          <a:stretch/>
        </p:blipFill>
        <p:spPr bwMode="auto">
          <a:xfrm>
            <a:off x="3723369" y="160867"/>
            <a:ext cx="4209898" cy="1243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" r="37356" b="17229"/>
          <a:stretch/>
        </p:blipFill>
        <p:spPr>
          <a:xfrm>
            <a:off x="4499953" y="1359953"/>
            <a:ext cx="6866627" cy="547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3"/>
          <a:srcRect l="11626" t="17633" r="24564" b="55411"/>
          <a:stretch/>
        </p:blipFill>
        <p:spPr bwMode="auto">
          <a:xfrm>
            <a:off x="3723369" y="160867"/>
            <a:ext cx="4209898" cy="1243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1757583" y="2094868"/>
            <a:ext cx="8489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O" sz="2400" b="1" dirty="0" smtClean="0"/>
              <a:t>121.147</a:t>
            </a:r>
            <a:r>
              <a:rPr lang="es-CO" b="1" dirty="0" smtClean="0"/>
              <a:t>   </a:t>
            </a:r>
            <a:r>
              <a:rPr lang="es-CO" dirty="0" smtClean="0"/>
              <a:t>Servicios prestados en </a:t>
            </a:r>
            <a:r>
              <a:rPr lang="es-CO" b="1" dirty="0" smtClean="0"/>
              <a:t>Enfermería y Medicina </a:t>
            </a:r>
            <a:r>
              <a:rPr lang="es-CO" dirty="0" smtClean="0"/>
              <a:t>a estudiantes. </a:t>
            </a:r>
            <a:endParaRPr lang="es-CO" dirty="0"/>
          </a:p>
        </p:txBody>
      </p:sp>
      <p:sp>
        <p:nvSpPr>
          <p:cNvPr id="5" name="CuadroTexto 4"/>
          <p:cNvSpPr txBox="1"/>
          <p:nvPr/>
        </p:nvSpPr>
        <p:spPr>
          <a:xfrm>
            <a:off x="567837" y="3770841"/>
            <a:ext cx="10323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67837" y="2674639"/>
            <a:ext cx="10678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s-CO" sz="2400" b="1" dirty="0" smtClean="0"/>
              <a:t>18.231</a:t>
            </a:r>
            <a:r>
              <a:rPr lang="es-CO" b="1" dirty="0" smtClean="0"/>
              <a:t> </a:t>
            </a:r>
            <a:r>
              <a:rPr lang="es-CO" dirty="0" smtClean="0"/>
              <a:t>Servicios prestados </a:t>
            </a:r>
            <a:r>
              <a:rPr lang="es-CO" dirty="0"/>
              <a:t>en </a:t>
            </a:r>
            <a:r>
              <a:rPr lang="es-CO" b="1" dirty="0"/>
              <a:t>Enfermería y Medicina</a:t>
            </a:r>
            <a:r>
              <a:rPr lang="es-CO" dirty="0"/>
              <a:t> a </a:t>
            </a:r>
            <a:r>
              <a:rPr lang="es-CO" dirty="0" smtClean="0"/>
              <a:t>docentes y administrativos.</a:t>
            </a:r>
            <a:endParaRPr lang="es-CO" dirty="0"/>
          </a:p>
        </p:txBody>
      </p:sp>
      <p:sp>
        <p:nvSpPr>
          <p:cNvPr id="14" name="CuadroTexto 13"/>
          <p:cNvSpPr txBox="1"/>
          <p:nvPr/>
        </p:nvSpPr>
        <p:spPr>
          <a:xfrm>
            <a:off x="6333066" y="3789219"/>
            <a:ext cx="10323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15" name="Rectángulo 14"/>
          <p:cNvSpPr/>
          <p:nvPr/>
        </p:nvSpPr>
        <p:spPr>
          <a:xfrm>
            <a:off x="1757583" y="4611375"/>
            <a:ext cx="81414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CO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29.620 </a:t>
            </a:r>
            <a:r>
              <a:rPr lang="es-CO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estudiantes </a:t>
            </a:r>
            <a:r>
              <a:rPr lang="es-CO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beneficiados del </a:t>
            </a:r>
            <a:r>
              <a:rPr lang="es-CO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Apoyo Alimentario</a:t>
            </a:r>
            <a:r>
              <a:rPr lang="es-CO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es-CO" dirty="0"/>
          </a:p>
        </p:txBody>
      </p:sp>
      <p:sp>
        <p:nvSpPr>
          <p:cNvPr id="16" name="Rectángulo 15"/>
          <p:cNvSpPr/>
          <p:nvPr/>
        </p:nvSpPr>
        <p:spPr>
          <a:xfrm>
            <a:off x="1740326" y="327367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CO" sz="2400" b="1" dirty="0">
                <a:latin typeface="Calibri" panose="020F0502020204030204" pitchFamily="34" charset="0"/>
                <a:ea typeface="Calibri" panose="020F0502020204030204" pitchFamily="34" charset="0"/>
              </a:rPr>
              <a:t>3.818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</a:rPr>
              <a:t>estudiantes solicitaron </a:t>
            </a:r>
            <a:r>
              <a:rPr lang="es-CO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Reliquidación de matricula</a:t>
            </a:r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s-CO" dirty="0"/>
          </a:p>
        </p:txBody>
      </p:sp>
      <p:sp>
        <p:nvSpPr>
          <p:cNvPr id="17" name="Rectángulo 16"/>
          <p:cNvSpPr/>
          <p:nvPr/>
        </p:nvSpPr>
        <p:spPr>
          <a:xfrm>
            <a:off x="1740326" y="3872711"/>
            <a:ext cx="87918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O" sz="2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24.831</a:t>
            </a:r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</a:rPr>
              <a:t> estudiantes acompañados en el programa de </a:t>
            </a:r>
            <a:r>
              <a:rPr lang="es-CO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Atención a la deserción </a:t>
            </a:r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</a:rPr>
              <a:t>estudiantil.</a:t>
            </a:r>
            <a:endParaRPr lang="es-CO" dirty="0"/>
          </a:p>
        </p:txBody>
      </p:sp>
      <p:sp>
        <p:nvSpPr>
          <p:cNvPr id="18" name="Rectángulo 17"/>
          <p:cNvSpPr/>
          <p:nvPr/>
        </p:nvSpPr>
        <p:spPr>
          <a:xfrm>
            <a:off x="1740326" y="5250769"/>
            <a:ext cx="879182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O" sz="2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17.206</a:t>
            </a:r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O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estudiantes participaron en </a:t>
            </a:r>
            <a:r>
              <a:rPr lang="es-CO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talleres </a:t>
            </a:r>
            <a:r>
              <a:rPr lang="es-CO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de: </a:t>
            </a:r>
            <a:r>
              <a:rPr lang="es-CO" dirty="0">
                <a:solidFill>
                  <a:srgbClr val="000000"/>
                </a:solidFill>
                <a:latin typeface="Calibri" panose="020F0502020204030204" pitchFamily="34" charset="0"/>
              </a:rPr>
              <a:t>Inteligencia emocional, manejo y solución y conflictos, coaching, proyecto de vida, manejo de estrés, técnicas de estudio, sexualidad, </a:t>
            </a:r>
            <a:r>
              <a:rPr lang="es-CO" dirty="0" smtClean="0">
                <a:solidFill>
                  <a:srgbClr val="000000"/>
                </a:solidFill>
                <a:latin typeface="Calibri" panose="020F0502020204030204" pitchFamily="34" charset="0"/>
              </a:rPr>
              <a:t>drogadicción. </a:t>
            </a:r>
            <a:endParaRPr lang="es-CO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CO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4543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41538" y="1988879"/>
            <a:ext cx="105833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O" sz="2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12.205</a:t>
            </a:r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</a:rPr>
              <a:t>estudiantes con el apoyo en el pago de matrícula y </a:t>
            </a:r>
            <a:r>
              <a:rPr lang="es-CO" b="1" dirty="0">
                <a:latin typeface="Calibri" panose="020F0502020204030204" pitchFamily="34" charset="0"/>
                <a:ea typeface="Calibri" panose="020F0502020204030204" pitchFamily="34" charset="0"/>
              </a:rPr>
              <a:t>9.250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</a:rPr>
              <a:t> con el subsidio de apoyo y </a:t>
            </a:r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</a:rPr>
              <a:t>permanencia en el </a:t>
            </a:r>
            <a:r>
              <a:rPr lang="es-CO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programa de jóvenes en acción</a:t>
            </a:r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s-CO" dirty="0"/>
          </a:p>
        </p:txBody>
      </p:sp>
      <p:sp>
        <p:nvSpPr>
          <p:cNvPr id="3" name="Rectángulo 2"/>
          <p:cNvSpPr/>
          <p:nvPr/>
        </p:nvSpPr>
        <p:spPr>
          <a:xfrm>
            <a:off x="741538" y="2907063"/>
            <a:ext cx="8435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24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347</a:t>
            </a:r>
            <a:r>
              <a:rPr lang="es-CO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</a:rPr>
              <a:t>estudiantes se apoyaron en movilidad académica.</a:t>
            </a:r>
            <a:endParaRPr lang="es-CO" dirty="0"/>
          </a:p>
        </p:txBody>
      </p:sp>
      <p:sp>
        <p:nvSpPr>
          <p:cNvPr id="10" name="CuadroTexto 9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11" name="Imagen 10"/>
          <p:cNvPicPr/>
          <p:nvPr/>
        </p:nvPicPr>
        <p:blipFill rotWithShape="1">
          <a:blip r:embed="rId3"/>
          <a:srcRect l="11626" t="17633" r="24564" b="55411"/>
          <a:stretch/>
        </p:blipFill>
        <p:spPr bwMode="auto">
          <a:xfrm>
            <a:off x="3740622" y="160867"/>
            <a:ext cx="4209898" cy="1243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626193" y="3576167"/>
            <a:ext cx="108140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O" sz="24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142.750</a:t>
            </a:r>
            <a:r>
              <a:rPr lang="es-CO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CO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integrantes de la </a:t>
            </a:r>
            <a:r>
              <a:rPr lang="es-CO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Universidad participaron en actividades deportivas:</a:t>
            </a:r>
            <a:r>
              <a:rPr lang="es-CO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CO" sz="1600" b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12.441</a:t>
            </a:r>
            <a:r>
              <a:rPr lang="es-CO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docentes </a:t>
            </a:r>
            <a:r>
              <a:rPr lang="es-CO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y </a:t>
            </a:r>
            <a:r>
              <a:rPr lang="es-CO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administrativos, </a:t>
            </a:r>
            <a:r>
              <a:rPr lang="es-CO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1.021 </a:t>
            </a:r>
            <a:r>
              <a:rPr lang="es-CO" sz="16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estudiantes de </a:t>
            </a:r>
            <a:r>
              <a:rPr lang="es-CO" sz="1600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posgrados, </a:t>
            </a:r>
            <a:r>
              <a:rPr lang="es-CO" sz="16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129.288 </a:t>
            </a:r>
            <a:r>
              <a:rPr lang="es-CO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estudiantes de </a:t>
            </a:r>
            <a:r>
              <a:rPr lang="es-CO" sz="16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pregrados.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6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74959" y="4540306"/>
            <a:ext cx="6151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O" sz="2400" b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13.921</a:t>
            </a:r>
            <a:r>
              <a:rPr lang="es-CO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estudiantes </a:t>
            </a:r>
            <a:r>
              <a:rPr lang="es-CO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participaron en actividades culturales</a:t>
            </a:r>
            <a:r>
              <a:rPr lang="es-CO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s-CO" dirty="0"/>
          </a:p>
        </p:txBody>
      </p:sp>
      <p:sp>
        <p:nvSpPr>
          <p:cNvPr id="14" name="Rectángulo 13"/>
          <p:cNvSpPr/>
          <p:nvPr/>
        </p:nvSpPr>
        <p:spPr>
          <a:xfrm>
            <a:off x="574959" y="5310039"/>
            <a:ext cx="72232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15.895</a:t>
            </a:r>
            <a:r>
              <a:rPr lang="es-CO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asistentes a las jornadas socioambientales.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4078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4"/>
          <p:cNvSpPr/>
          <p:nvPr/>
        </p:nvSpPr>
        <p:spPr>
          <a:xfrm>
            <a:off x="2489200" y="1648216"/>
            <a:ext cx="751744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Presupuesto total ejecutado por el Centro de Bienestar Institucional </a:t>
            </a:r>
            <a:endParaRPr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31" name="Google Shape;531;p64"/>
          <p:cNvPicPr preferRelativeResize="0"/>
          <p:nvPr/>
        </p:nvPicPr>
        <p:blipFill rotWithShape="1">
          <a:blip r:embed="rId3">
            <a:alphaModFix/>
          </a:blip>
          <a:srcRect t="16399"/>
          <a:stretch/>
        </p:blipFill>
        <p:spPr>
          <a:xfrm>
            <a:off x="3158066" y="2132619"/>
            <a:ext cx="5040819" cy="37776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3108980" y="6025424"/>
            <a:ext cx="5306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últimos cinco </a:t>
            </a:r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años, se ejecutó entre 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2015 y 2018 un total de $ </a:t>
            </a:r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23.309.633.231.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4"/>
          <a:srcRect l="11626" t="17633" r="24564" b="55411"/>
          <a:stretch/>
        </p:blipFill>
        <p:spPr bwMode="auto">
          <a:xfrm>
            <a:off x="3723369" y="160867"/>
            <a:ext cx="4209898" cy="1243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0887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5"/>
          <p:cNvSpPr/>
          <p:nvPr/>
        </p:nvSpPr>
        <p:spPr>
          <a:xfrm>
            <a:off x="577969" y="1594841"/>
            <a:ext cx="1102850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Apreciación de los estudiantes de los servicios ofrecidos por el Centro de Bienestar Institucional</a:t>
            </a:r>
            <a:endParaRPr sz="20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1" name="Google Shape;541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3642" y="1994910"/>
            <a:ext cx="7205958" cy="48006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4"/>
          <a:srcRect l="11626" t="17633" r="24564" b="55411"/>
          <a:stretch/>
        </p:blipFill>
        <p:spPr bwMode="auto">
          <a:xfrm>
            <a:off x="3723369" y="160867"/>
            <a:ext cx="4209898" cy="1243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527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5"/>
          <p:cNvSpPr/>
          <p:nvPr/>
        </p:nvSpPr>
        <p:spPr>
          <a:xfrm>
            <a:off x="509451" y="1733601"/>
            <a:ext cx="1140314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MX" b="1" dirty="0">
                <a:solidFill>
                  <a:schemeClr val="accent5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Apreciación de los estudiantes de los servicios ofrecidos por el Centro de Bienestar Institucional</a:t>
            </a:r>
          </a:p>
        </p:txBody>
      </p:sp>
      <p:pic>
        <p:nvPicPr>
          <p:cNvPr id="540" name="Google Shape;540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3000" y="2025253"/>
            <a:ext cx="6502600" cy="48327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4"/>
          <a:srcRect l="11626" t="17633" r="24564" b="55411"/>
          <a:stretch/>
        </p:blipFill>
        <p:spPr bwMode="auto">
          <a:xfrm>
            <a:off x="3723369" y="160867"/>
            <a:ext cx="4209898" cy="1243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102330" y="2360950"/>
            <a:ext cx="2998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Calidad de los servicios</a:t>
            </a:r>
            <a:endParaRPr lang="es-CO" sz="1600" dirty="0"/>
          </a:p>
        </p:txBody>
      </p:sp>
      <p:sp>
        <p:nvSpPr>
          <p:cNvPr id="9" name="CuadroTexto 8"/>
          <p:cNvSpPr txBox="1"/>
          <p:nvPr/>
        </p:nvSpPr>
        <p:spPr>
          <a:xfrm>
            <a:off x="3176257" y="2708313"/>
            <a:ext cx="1535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Cobertura</a:t>
            </a:r>
            <a:endParaRPr lang="es-CO" sz="1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701592" y="3783156"/>
            <a:ext cx="3728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Oportunidad en la prestación del servicio </a:t>
            </a:r>
            <a:endParaRPr lang="es-CO" sz="16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09451" y="3051048"/>
            <a:ext cx="4480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Condiciones para hacer uso de los servicios </a:t>
            </a:r>
            <a:endParaRPr lang="es-CO" sz="16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861396" y="3428776"/>
            <a:ext cx="2629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Estrategias de divulgación </a:t>
            </a:r>
            <a:endParaRPr lang="es-CO" sz="16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06419" y="4136046"/>
            <a:ext cx="3728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Personal idóneo para atender los servicios </a:t>
            </a:r>
            <a:endParaRPr lang="es-CO" sz="16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762790" y="4486245"/>
            <a:ext cx="3728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Pertinencia en los servicios prestados</a:t>
            </a:r>
            <a:endParaRPr lang="es-CO" sz="16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28167" y="4847953"/>
            <a:ext cx="3728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Evaluación periódica de los servicios</a:t>
            </a:r>
            <a:endParaRPr lang="es-CO" sz="16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-36926" y="5139605"/>
            <a:ext cx="427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 smtClean="0"/>
              <a:t>Suficiencia de equipos e instrumentos para la gestión de los grupos funcionales</a:t>
            </a:r>
            <a:endParaRPr lang="es-CO" sz="16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228516" y="5677478"/>
            <a:ext cx="3127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Variedad en la oferta de servicios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391300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9"/>
          <p:cNvSpPr/>
          <p:nvPr/>
        </p:nvSpPr>
        <p:spPr>
          <a:xfrm>
            <a:off x="397934" y="3109748"/>
            <a:ext cx="258233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Principios y lineamientos de la </a:t>
            </a:r>
            <a:r>
              <a:rPr lang="es-MX" sz="24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olítica </a:t>
            </a:r>
            <a:r>
              <a:rPr lang="es-MX" sz="24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mbiental </a:t>
            </a:r>
            <a:endParaRPr sz="24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3" name="Google Shape;573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8844" y="1676400"/>
            <a:ext cx="5831356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4"/>
          <a:srcRect l="11626" t="17633" r="24564" b="55411"/>
          <a:stretch/>
        </p:blipFill>
        <p:spPr bwMode="auto">
          <a:xfrm>
            <a:off x="3723369" y="160867"/>
            <a:ext cx="4209898" cy="1243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066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71"/>
          <p:cNvSpPr/>
          <p:nvPr/>
        </p:nvSpPr>
        <p:spPr>
          <a:xfrm>
            <a:off x="1911454" y="1598811"/>
            <a:ext cx="831676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Número de actividades y capacitaciones  realizadas por el SGA</a:t>
            </a:r>
            <a:endParaRPr sz="24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1" name="Google Shape;591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2601" y="2491056"/>
            <a:ext cx="5750185" cy="34420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1202268" y="5994402"/>
            <a:ext cx="100245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CO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46 </a:t>
            </a:r>
            <a:r>
              <a:rPr lang="es-CO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actividades en las cuales participaron</a:t>
            </a:r>
            <a:r>
              <a:rPr lang="es-CO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6.440 </a:t>
            </a:r>
            <a:r>
              <a:rPr lang="es-CO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integrantes de la </a:t>
            </a:r>
            <a:r>
              <a:rPr lang="es-CO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comunidad</a:t>
            </a:r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CO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de la 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4"/>
          <a:srcRect l="11626" t="17633" r="24564" b="55411"/>
          <a:stretch/>
        </p:blipFill>
        <p:spPr bwMode="auto">
          <a:xfrm>
            <a:off x="3723369" y="160867"/>
            <a:ext cx="4209898" cy="1243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545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205498" y="733893"/>
            <a:ext cx="452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Valoración Global de la Institución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002" y="1562100"/>
            <a:ext cx="47625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2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252151" y="528619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Plan de mejoramiento Institucional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b="3719"/>
          <a:stretch/>
        </p:blipFill>
        <p:spPr>
          <a:xfrm>
            <a:off x="3514725" y="1564891"/>
            <a:ext cx="8677275" cy="519980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3803075"/>
            <a:ext cx="3871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Todos aportamos en nuestro</a:t>
            </a:r>
          </a:p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Compromiso por la excelencia</a:t>
            </a:r>
            <a:endParaRPr lang="es-E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8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458528" y="4658264"/>
            <a:ext cx="5244861" cy="84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8" name="CuadroTexto 7"/>
          <p:cNvSpPr txBox="1"/>
          <p:nvPr/>
        </p:nvSpPr>
        <p:spPr>
          <a:xfrm>
            <a:off x="8463645" y="565949"/>
            <a:ext cx="3377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Autoevaluación Institucional </a:t>
            </a:r>
            <a:endParaRPr lang="es-CO" sz="2800" b="1" dirty="0">
              <a:solidFill>
                <a:srgbClr val="00206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4910" r="10960"/>
          <a:stretch/>
        </p:blipFill>
        <p:spPr>
          <a:xfrm>
            <a:off x="5742011" y="1858475"/>
            <a:ext cx="5443268" cy="486915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200093" y="5089584"/>
            <a:ext cx="2838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 smtClean="0"/>
              <a:t>Encuestas de evaluación de la gestión de la Universidad.</a:t>
            </a:r>
          </a:p>
          <a:p>
            <a:pPr algn="ctr"/>
            <a:endParaRPr lang="es-MX" sz="1600" dirty="0"/>
          </a:p>
          <a:p>
            <a:pPr algn="ctr"/>
            <a:r>
              <a:rPr lang="es-MX" sz="1600" dirty="0" smtClean="0"/>
              <a:t>Disponible </a:t>
            </a:r>
          </a:p>
          <a:p>
            <a:pPr algn="ctr"/>
            <a:r>
              <a:rPr lang="es-MX" sz="1600" dirty="0" smtClean="0"/>
              <a:t> octubre 2018 a abril 2019</a:t>
            </a:r>
            <a:endParaRPr lang="es-CO" sz="1600" dirty="0"/>
          </a:p>
        </p:txBody>
      </p:sp>
      <p:pic>
        <p:nvPicPr>
          <p:cNvPr id="9" name="Imagen 8"/>
          <p:cNvPicPr/>
          <p:nvPr/>
        </p:nvPicPr>
        <p:blipFill rotWithShape="1">
          <a:blip r:embed="rId4"/>
          <a:srcRect l="55404" t="33604" r="21509" b="31865"/>
          <a:stretch/>
        </p:blipFill>
        <p:spPr bwMode="auto">
          <a:xfrm>
            <a:off x="1566150" y="2703606"/>
            <a:ext cx="2105977" cy="2193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2928899" y="1596865"/>
            <a:ext cx="7069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002060"/>
                </a:solidFill>
              </a:rPr>
              <a:t>Identificación de apreciaciones</a:t>
            </a:r>
            <a:endParaRPr lang="es-CO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21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205498" y="733893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Plan de mejoramiento Institucional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93" y="1792755"/>
            <a:ext cx="4504650" cy="14586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440" y="3479219"/>
            <a:ext cx="6527926" cy="10582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r="5778"/>
          <a:stretch/>
        </p:blipFill>
        <p:spPr>
          <a:xfrm>
            <a:off x="5438449" y="4836609"/>
            <a:ext cx="6690291" cy="96286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28" y="4971404"/>
            <a:ext cx="655321" cy="65532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554" y="3668358"/>
            <a:ext cx="655321" cy="65227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2" y="2040308"/>
            <a:ext cx="655321" cy="65227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993" y="5799476"/>
            <a:ext cx="11197061" cy="9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7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205498" y="733893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Plan de mejoramiento Institucional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59" y="1773109"/>
            <a:ext cx="6986026" cy="149673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112" y="3142368"/>
            <a:ext cx="6909676" cy="14014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624" y="4789334"/>
            <a:ext cx="7062376" cy="10296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500" y="4867848"/>
            <a:ext cx="655321" cy="65227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632" y="3446906"/>
            <a:ext cx="655321" cy="65532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7" y="1962792"/>
            <a:ext cx="655321" cy="6522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887" y="5844200"/>
            <a:ext cx="11709433" cy="101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1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993" y="1752493"/>
            <a:ext cx="6162428" cy="3148128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665456" y="5017135"/>
            <a:ext cx="4719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accent5">
                    <a:lumMod val="75000"/>
                  </a:schemeClr>
                </a:solidFill>
                <a:hlinkClick r:id="rId4"/>
              </a:rPr>
              <a:t>coordinacionaa@udistrital.edu.co</a:t>
            </a:r>
            <a:endParaRPr lang="es-ES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2400" b="1" u="sng" dirty="0" smtClean="0">
                <a:solidFill>
                  <a:schemeClr val="accent5">
                    <a:lumMod val="75000"/>
                  </a:schemeClr>
                </a:solidFill>
                <a:hlinkClick r:id="rId5"/>
              </a:rPr>
              <a:t>acreditacioninst@udistrital.edu.co</a:t>
            </a:r>
            <a:endParaRPr lang="es-ES" sz="2400" b="1" u="sng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70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458528" y="4658264"/>
            <a:ext cx="5244861" cy="84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8" name="CuadroTexto 7"/>
          <p:cNvSpPr txBox="1"/>
          <p:nvPr/>
        </p:nvSpPr>
        <p:spPr>
          <a:xfrm>
            <a:off x="8463645" y="565949"/>
            <a:ext cx="3377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Autoevaluación Institucional </a:t>
            </a:r>
            <a:endParaRPr lang="es-CO" sz="2800" b="1" dirty="0">
              <a:solidFill>
                <a:srgbClr val="00206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477996" y="1613186"/>
            <a:ext cx="9023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002060"/>
                </a:solidFill>
              </a:rPr>
              <a:t>Consulte los resultados de las encuestas de apreciación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6527" b="14935"/>
          <a:stretch/>
        </p:blipFill>
        <p:spPr>
          <a:xfrm>
            <a:off x="3130388" y="2175574"/>
            <a:ext cx="8819381" cy="4106174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 rotWithShape="1">
          <a:blip r:embed="rId4"/>
          <a:srcRect l="86147" t="13390" r="1910" b="80264"/>
          <a:stretch/>
        </p:blipFill>
        <p:spPr bwMode="auto">
          <a:xfrm>
            <a:off x="27093" y="2200853"/>
            <a:ext cx="2901806" cy="6738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Resultado de imagen para MANO CURS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16" y="2874657"/>
            <a:ext cx="756173" cy="80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esultado de imagen para MANO CURS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50739" y="5385311"/>
            <a:ext cx="756173" cy="80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sultado de imagen para MANO CURS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48961">
            <a:off x="7200038" y="6028516"/>
            <a:ext cx="680079" cy="72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/>
          <p:cNvSpPr/>
          <p:nvPr/>
        </p:nvSpPr>
        <p:spPr>
          <a:xfrm>
            <a:off x="7880309" y="6281748"/>
            <a:ext cx="460905" cy="429603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3</a:t>
            </a:r>
            <a:endParaRPr lang="es-CO" dirty="0"/>
          </a:p>
        </p:txBody>
      </p:sp>
      <p:sp>
        <p:nvSpPr>
          <p:cNvPr id="18" name="Elipse 17"/>
          <p:cNvSpPr/>
          <p:nvPr/>
        </p:nvSpPr>
        <p:spPr>
          <a:xfrm>
            <a:off x="1225933" y="3624397"/>
            <a:ext cx="460905" cy="429603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/>
              <a:t>1</a:t>
            </a:r>
            <a:endParaRPr lang="es-CO" dirty="0"/>
          </a:p>
        </p:txBody>
      </p:sp>
      <p:sp>
        <p:nvSpPr>
          <p:cNvPr id="19" name="Elipse 18"/>
          <p:cNvSpPr/>
          <p:nvPr/>
        </p:nvSpPr>
        <p:spPr>
          <a:xfrm>
            <a:off x="1889578" y="5584701"/>
            <a:ext cx="460905" cy="429603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2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3356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463645" y="565949"/>
            <a:ext cx="3377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Autoevaluación Institucional </a:t>
            </a:r>
            <a:endParaRPr lang="es-CO" sz="2800" b="1" dirty="0">
              <a:solidFill>
                <a:srgbClr val="00206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457919" y="1748254"/>
            <a:ext cx="7918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002060"/>
                </a:solidFill>
              </a:rPr>
              <a:t>Café con Acreditación - Identificación </a:t>
            </a:r>
            <a:r>
              <a:rPr lang="es-MX" sz="2400" b="1" dirty="0">
                <a:solidFill>
                  <a:srgbClr val="002060"/>
                </a:solidFill>
              </a:rPr>
              <a:t>de apreciaciones</a:t>
            </a:r>
            <a:endParaRPr lang="es-CO" sz="2400" b="1" dirty="0">
              <a:solidFill>
                <a:srgbClr val="002060"/>
              </a:solidFill>
            </a:endParaRPr>
          </a:p>
          <a:p>
            <a:pPr algn="ctr"/>
            <a:endParaRPr lang="es-CO" sz="2400" b="1" dirty="0">
              <a:solidFill>
                <a:srgbClr val="002060"/>
              </a:solidFill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40537" t="36777" r="17365" b="6532"/>
          <a:stretch/>
        </p:blipFill>
        <p:spPr bwMode="auto">
          <a:xfrm>
            <a:off x="6230478" y="2798824"/>
            <a:ext cx="3239087" cy="29887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/>
          <a:srcRect l="36715" t="43578" r="44147" b="28707"/>
          <a:stretch/>
        </p:blipFill>
        <p:spPr bwMode="auto">
          <a:xfrm>
            <a:off x="1716690" y="2600416"/>
            <a:ext cx="2729442" cy="2722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4"/>
          <a:srcRect l="28780" t="45765" r="59707" b="37925"/>
          <a:stretch/>
        </p:blipFill>
        <p:spPr bwMode="auto">
          <a:xfrm>
            <a:off x="9862340" y="3129010"/>
            <a:ext cx="1688429" cy="1451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0376364" y="2807450"/>
            <a:ext cx="877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576</a:t>
            </a:r>
            <a:endParaRPr lang="es-CO" sz="2400" b="1" dirty="0"/>
          </a:p>
        </p:txBody>
      </p:sp>
    </p:spTree>
    <p:extLst>
      <p:ext uri="{BB962C8B-B14F-4D97-AF65-F5344CB8AC3E}">
        <p14:creationId xmlns:p14="http://schemas.microsoft.com/office/powerpoint/2010/main" val="259459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8463645" y="565949"/>
            <a:ext cx="3377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Autoevaluación Institucional </a:t>
            </a:r>
            <a:endParaRPr lang="es-CO" sz="2800" b="1" dirty="0">
              <a:solidFill>
                <a:srgbClr val="00206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477996" y="1613186"/>
            <a:ext cx="9023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002060"/>
                </a:solidFill>
              </a:rPr>
              <a:t>Mecanismos para participar en la Autoevaluación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096219" y="2552022"/>
            <a:ext cx="3674853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Procesos de autoevaluación de proyectos curriculares </a:t>
            </a:r>
            <a:endParaRPr lang="es-CO" dirty="0"/>
          </a:p>
        </p:txBody>
      </p:sp>
      <p:sp>
        <p:nvSpPr>
          <p:cNvPr id="17" name="CuadroTexto 16"/>
          <p:cNvSpPr txBox="1"/>
          <p:nvPr/>
        </p:nvSpPr>
        <p:spPr>
          <a:xfrm>
            <a:off x="6212150" y="2552022"/>
            <a:ext cx="3674853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Autoevaluación Institucional</a:t>
            </a:r>
          </a:p>
          <a:p>
            <a:pPr algn="ctr"/>
            <a:r>
              <a:rPr lang="es-MX" dirty="0" smtClean="0"/>
              <a:t> </a:t>
            </a:r>
            <a:endParaRPr lang="es-CO" dirty="0"/>
          </a:p>
        </p:txBody>
      </p:sp>
      <p:sp>
        <p:nvSpPr>
          <p:cNvPr id="20" name="CuadroTexto 19"/>
          <p:cNvSpPr txBox="1"/>
          <p:nvPr/>
        </p:nvSpPr>
        <p:spPr>
          <a:xfrm>
            <a:off x="342593" y="3885295"/>
            <a:ext cx="3151105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Actividades de Autoevaluación Institucional </a:t>
            </a:r>
            <a:endParaRPr lang="es-CO" dirty="0"/>
          </a:p>
        </p:txBody>
      </p:sp>
      <p:sp>
        <p:nvSpPr>
          <p:cNvPr id="21" name="CuadroTexto 20"/>
          <p:cNvSpPr txBox="1"/>
          <p:nvPr/>
        </p:nvSpPr>
        <p:spPr>
          <a:xfrm>
            <a:off x="4169438" y="5197150"/>
            <a:ext cx="3347049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Participación en la rendición de cuentas</a:t>
            </a:r>
            <a:endParaRPr lang="es-CO" dirty="0"/>
          </a:p>
        </p:txBody>
      </p:sp>
      <p:sp>
        <p:nvSpPr>
          <p:cNvPr id="22" name="CuadroTexto 21"/>
          <p:cNvSpPr txBox="1"/>
          <p:nvPr/>
        </p:nvSpPr>
        <p:spPr>
          <a:xfrm>
            <a:off x="3761117" y="3870973"/>
            <a:ext cx="3347049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Comités de Autoevaluación y Acreditación de Facultades</a:t>
            </a:r>
            <a:endParaRPr lang="es-CO" dirty="0"/>
          </a:p>
        </p:txBody>
      </p:sp>
      <p:sp>
        <p:nvSpPr>
          <p:cNvPr id="23" name="CuadroTexto 22"/>
          <p:cNvSpPr txBox="1"/>
          <p:nvPr/>
        </p:nvSpPr>
        <p:spPr>
          <a:xfrm>
            <a:off x="7375585" y="3732473"/>
            <a:ext cx="4727275" cy="9233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Elaboración y seguimiento a planes de mejoramiento de proyectos curriculares y por Facultad 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1031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814868" y="600455"/>
            <a:ext cx="5112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Estructura del Informe de autoevaluación Institucional </a:t>
            </a:r>
            <a:endParaRPr lang="es-CO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3090931372"/>
              </p:ext>
            </p:extLst>
          </p:nvPr>
        </p:nvGraphicFramePr>
        <p:xfrm>
          <a:off x="4606506" y="1923690"/>
          <a:ext cx="7099541" cy="4287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619" y="1727440"/>
            <a:ext cx="4013510" cy="502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9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461250" y="564338"/>
            <a:ext cx="6363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Estructura</a:t>
            </a:r>
          </a:p>
          <a:p>
            <a:pPr algn="ctr"/>
            <a:r>
              <a:rPr lang="es-ES" sz="2800" b="1" dirty="0" smtClean="0">
                <a:solidFill>
                  <a:srgbClr val="002060"/>
                </a:solidFill>
              </a:rPr>
              <a:t>Parte III</a:t>
            </a:r>
            <a:r>
              <a:rPr lang="es-ES" sz="2800" b="1" dirty="0">
                <a:solidFill>
                  <a:srgbClr val="002060"/>
                </a:solidFill>
              </a:rPr>
              <a:t>. Resultados de la autoevaluación 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2447027" y="2527541"/>
            <a:ext cx="7326703" cy="3765459"/>
            <a:chOff x="2498786" y="2510288"/>
            <a:chExt cx="7326703" cy="3765459"/>
          </a:xfrm>
        </p:grpSpPr>
        <p:sp>
          <p:nvSpPr>
            <p:cNvPr id="5" name="CuadroTexto 4"/>
            <p:cNvSpPr txBox="1"/>
            <p:nvPr/>
          </p:nvSpPr>
          <p:spPr>
            <a:xfrm>
              <a:off x="6840749" y="2510288"/>
              <a:ext cx="2984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dirty="0" smtClean="0">
                  <a:solidFill>
                    <a:srgbClr val="00A29E"/>
                  </a:solidFill>
                </a:rPr>
                <a:t>Un capitulo por factor = ∑ 12</a:t>
              </a:r>
              <a:endParaRPr lang="es-CO" b="1" dirty="0">
                <a:solidFill>
                  <a:srgbClr val="00A29E"/>
                </a:solidFill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2498786" y="2999119"/>
              <a:ext cx="2712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 smtClean="0">
                  <a:solidFill>
                    <a:schemeClr val="accent1">
                      <a:lumMod val="50000"/>
                    </a:schemeClr>
                  </a:solidFill>
                </a:rPr>
                <a:t>Aspectos a evaluar por característica </a:t>
              </a:r>
              <a:endParaRPr lang="es-CO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6671436" y="3666048"/>
              <a:ext cx="24089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 smtClean="0">
                  <a:solidFill>
                    <a:schemeClr val="accent2">
                      <a:lumMod val="75000"/>
                    </a:schemeClr>
                  </a:solidFill>
                </a:rPr>
                <a:t>Valoración de cada característica </a:t>
              </a:r>
              <a:endParaRPr lang="es-CO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2542089" y="4253764"/>
              <a:ext cx="2712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 smtClean="0">
                  <a:solidFill>
                    <a:srgbClr val="C00000"/>
                  </a:solidFill>
                </a:rPr>
                <a:t>Valoración global del factor</a:t>
              </a:r>
              <a:endParaRPr lang="es-CO" b="1" dirty="0">
                <a:solidFill>
                  <a:srgbClr val="C00000"/>
                </a:solidFill>
              </a:endParaRP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6519768" y="4900095"/>
              <a:ext cx="2712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 smtClean="0">
                  <a:solidFill>
                    <a:schemeClr val="accent4">
                      <a:lumMod val="75000"/>
                    </a:schemeClr>
                  </a:solidFill>
                </a:rPr>
                <a:t>Aspecto positivos y debilidades </a:t>
              </a:r>
              <a:endParaRPr lang="es-CO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2577633" y="5629416"/>
              <a:ext cx="27123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 smtClean="0">
                  <a:solidFill>
                    <a:schemeClr val="accent5">
                      <a:lumMod val="75000"/>
                    </a:schemeClr>
                  </a:solidFill>
                </a:rPr>
                <a:t>Valoración global del factor</a:t>
              </a:r>
              <a:endParaRPr lang="es-CO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953" y="2135520"/>
            <a:ext cx="1676403" cy="415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8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461250" y="564338"/>
            <a:ext cx="6363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Estructura</a:t>
            </a:r>
          </a:p>
          <a:p>
            <a:pPr algn="ctr"/>
            <a:r>
              <a:rPr lang="es-ES" sz="2800" b="1" dirty="0" smtClean="0">
                <a:solidFill>
                  <a:srgbClr val="002060"/>
                </a:solidFill>
              </a:rPr>
              <a:t>Parte III</a:t>
            </a:r>
            <a:r>
              <a:rPr lang="es-ES" sz="2800" b="1" dirty="0">
                <a:solidFill>
                  <a:srgbClr val="002060"/>
                </a:solidFill>
              </a:rPr>
              <a:t>. Resultados de la autoevaluación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8302"/>
          <a:stretch/>
        </p:blipFill>
        <p:spPr>
          <a:xfrm>
            <a:off x="6149086" y="2924498"/>
            <a:ext cx="3271477" cy="218963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500" y="4785181"/>
            <a:ext cx="4380824" cy="203466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046" y="4832737"/>
            <a:ext cx="4783800" cy="2010000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4771668" y="1690500"/>
            <a:ext cx="1466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Documental </a:t>
            </a:r>
            <a:endParaRPr lang="es-CO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34506" y="6255776"/>
            <a:ext cx="1466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Apreciación</a:t>
            </a:r>
            <a:endParaRPr lang="es-CO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9937629" y="4250352"/>
            <a:ext cx="1466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/>
              <a:t>Estadístico  </a:t>
            </a:r>
            <a:endParaRPr lang="es-CO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690" y="1614575"/>
            <a:ext cx="1317120" cy="130992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713810" y="1760886"/>
            <a:ext cx="216713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300" b="1" dirty="0">
                <a:solidFill>
                  <a:srgbClr val="00A29E"/>
                </a:solidFill>
              </a:rPr>
              <a:t>Un capitulo por factor = ∑ 12</a:t>
            </a:r>
            <a:endParaRPr lang="es-CO" sz="1300" b="1" dirty="0">
              <a:solidFill>
                <a:srgbClr val="00A29E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722082" y="2170703"/>
            <a:ext cx="1577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400" b="1" dirty="0">
                <a:solidFill>
                  <a:schemeClr val="accent1">
                    <a:lumMod val="50000"/>
                  </a:schemeClr>
                </a:solidFill>
              </a:rPr>
              <a:t>Aspectos a </a:t>
            </a:r>
            <a:r>
              <a:rPr lang="es-MX" sz="1400" b="1" dirty="0" smtClean="0">
                <a:solidFill>
                  <a:schemeClr val="accent1">
                    <a:lumMod val="50000"/>
                  </a:schemeClr>
                </a:solidFill>
              </a:rPr>
              <a:t>evaluar</a:t>
            </a:r>
          </a:p>
          <a:p>
            <a:pPr algn="ctr"/>
            <a:r>
              <a:rPr lang="es-MX" sz="1400" b="1" dirty="0" smtClean="0">
                <a:solidFill>
                  <a:schemeClr val="accent1">
                    <a:lumMod val="50000"/>
                  </a:schemeClr>
                </a:solidFill>
              </a:rPr>
              <a:t>por </a:t>
            </a:r>
            <a:r>
              <a:rPr lang="es-MX" sz="1400" b="1" dirty="0">
                <a:solidFill>
                  <a:schemeClr val="accent1">
                    <a:lumMod val="50000"/>
                  </a:schemeClr>
                </a:solidFill>
              </a:rPr>
              <a:t>característica </a:t>
            </a:r>
            <a:endParaRPr lang="es-CO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079" y="1614575"/>
            <a:ext cx="4607901" cy="32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1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461250" y="564338"/>
            <a:ext cx="6363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Estructura</a:t>
            </a:r>
          </a:p>
          <a:p>
            <a:pPr algn="ctr"/>
            <a:r>
              <a:rPr lang="es-ES" sz="2800" b="1" dirty="0" smtClean="0">
                <a:solidFill>
                  <a:srgbClr val="002060"/>
                </a:solidFill>
              </a:rPr>
              <a:t>Parte III</a:t>
            </a:r>
            <a:r>
              <a:rPr lang="es-ES" sz="2800" b="1" dirty="0">
                <a:solidFill>
                  <a:srgbClr val="002060"/>
                </a:solidFill>
              </a:rPr>
              <a:t>. Resultados de la autoevaluación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731" y="3928711"/>
            <a:ext cx="8032501" cy="229586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44" y="1815679"/>
            <a:ext cx="3510952" cy="27595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239" y="1815679"/>
            <a:ext cx="693524" cy="80675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205763" y="2089001"/>
            <a:ext cx="247933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300" b="1" dirty="0">
                <a:solidFill>
                  <a:schemeClr val="accent2">
                    <a:lumMod val="75000"/>
                  </a:schemeClr>
                </a:solidFill>
              </a:rPr>
              <a:t>Valoración de cada característica </a:t>
            </a:r>
            <a:endParaRPr lang="es-CO" sz="13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4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461250" y="564338"/>
            <a:ext cx="6363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Estructura</a:t>
            </a:r>
          </a:p>
          <a:p>
            <a:pPr algn="ctr"/>
            <a:r>
              <a:rPr lang="es-ES" sz="2800" b="1" dirty="0" smtClean="0">
                <a:solidFill>
                  <a:srgbClr val="002060"/>
                </a:solidFill>
              </a:rPr>
              <a:t>Parte III</a:t>
            </a:r>
            <a:r>
              <a:rPr lang="es-ES" sz="2800" b="1" dirty="0">
                <a:solidFill>
                  <a:srgbClr val="002060"/>
                </a:solidFill>
              </a:rPr>
              <a:t>. Resultados de la autoevaluación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899" y="2018706"/>
            <a:ext cx="614681" cy="71261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542062" y="2221123"/>
            <a:ext cx="2214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400" b="1" dirty="0">
                <a:solidFill>
                  <a:srgbClr val="C00000"/>
                </a:solidFill>
              </a:rPr>
              <a:t>Valoración global del factor</a:t>
            </a:r>
            <a:endParaRPr lang="es-CO" sz="1400" b="1" dirty="0">
              <a:solidFill>
                <a:srgbClr val="C0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458" y="1734033"/>
            <a:ext cx="7048477" cy="474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/>
          <p:cNvSpPr txBox="1"/>
          <p:nvPr/>
        </p:nvSpPr>
        <p:spPr>
          <a:xfrm>
            <a:off x="6625805" y="590367"/>
            <a:ext cx="495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¿Qué es el Proyecto Universitario Institucional -PUI?</a:t>
            </a:r>
            <a:endParaRPr lang="es-CO" sz="2800" b="1" dirty="0">
              <a:solidFill>
                <a:srgbClr val="00206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458528" y="4658264"/>
            <a:ext cx="5244861" cy="84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909" y="2777705"/>
            <a:ext cx="3634597" cy="204446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814203" y="3200400"/>
            <a:ext cx="4692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u="sng" dirty="0">
                <a:hlinkClick r:id="rId4"/>
              </a:rPr>
              <a:t>https://udnettube.udistrital.edu.co/index.php/extwidget/preview/partner_id/102/uiconf_id/23448463/entry_id/0_4mdddjoj/embed/dynamic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6348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461250" y="564338"/>
            <a:ext cx="6363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Estructura</a:t>
            </a:r>
          </a:p>
          <a:p>
            <a:pPr algn="ctr"/>
            <a:r>
              <a:rPr lang="es-ES" sz="2800" b="1" dirty="0" smtClean="0">
                <a:solidFill>
                  <a:srgbClr val="002060"/>
                </a:solidFill>
              </a:rPr>
              <a:t>Parte III</a:t>
            </a:r>
            <a:r>
              <a:rPr lang="es-ES" sz="2800" b="1" dirty="0">
                <a:solidFill>
                  <a:srgbClr val="002060"/>
                </a:solidFill>
              </a:rPr>
              <a:t>. Resultados de la autoevaluación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83" y="1866900"/>
            <a:ext cx="711227" cy="82454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414110" y="2132976"/>
            <a:ext cx="239046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300" b="1" dirty="0">
                <a:solidFill>
                  <a:schemeClr val="accent4">
                    <a:lumMod val="75000"/>
                  </a:schemeClr>
                </a:solidFill>
              </a:rPr>
              <a:t>Aspecto positivos y debilidades </a:t>
            </a:r>
            <a:endParaRPr lang="es-CO" sz="13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22" y="2691440"/>
            <a:ext cx="9103501" cy="387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0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461250" y="564338"/>
            <a:ext cx="6363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Estructura</a:t>
            </a:r>
          </a:p>
          <a:p>
            <a:pPr algn="ctr"/>
            <a:r>
              <a:rPr lang="es-ES" sz="2800" b="1" dirty="0" smtClean="0">
                <a:solidFill>
                  <a:srgbClr val="002060"/>
                </a:solidFill>
              </a:rPr>
              <a:t>Parte III</a:t>
            </a:r>
            <a:r>
              <a:rPr lang="es-ES" sz="2800" b="1" dirty="0">
                <a:solidFill>
                  <a:srgbClr val="002060"/>
                </a:solidFill>
              </a:rPr>
              <a:t>. Resultados de la autoevaluación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872" y="1929891"/>
            <a:ext cx="1268477" cy="79019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8583030" y="2170454"/>
            <a:ext cx="186897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1300" b="1" dirty="0" smtClean="0">
                <a:solidFill>
                  <a:schemeClr val="accent5">
                    <a:lumMod val="75000"/>
                  </a:schemeClr>
                </a:solidFill>
              </a:rPr>
              <a:t>Comparación 2015-2019</a:t>
            </a:r>
            <a:endParaRPr lang="es-CO" sz="13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876" y="1699402"/>
            <a:ext cx="6516230" cy="506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6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048445" y="437572"/>
            <a:ext cx="3655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32201" t="30429" r="32998" b="51312"/>
          <a:stretch/>
        </p:blipFill>
        <p:spPr bwMode="auto">
          <a:xfrm>
            <a:off x="4253241" y="326989"/>
            <a:ext cx="3252158" cy="11373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54" y="1979892"/>
            <a:ext cx="10417670" cy="443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4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698482" y="633349"/>
            <a:ext cx="419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32201" t="30429" r="32998" b="51312"/>
          <a:stretch/>
        </p:blipFill>
        <p:spPr bwMode="auto">
          <a:xfrm>
            <a:off x="4253241" y="326989"/>
            <a:ext cx="3252158" cy="11373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2787862" y="2103151"/>
            <a:ext cx="6182915" cy="4649111"/>
            <a:chOff x="1844040" y="1752296"/>
            <a:chExt cx="9129122" cy="4328465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0552" y="1985467"/>
              <a:ext cx="8842610" cy="4095294"/>
            </a:xfrm>
            <a:prstGeom prst="rect">
              <a:avLst/>
            </a:prstGeom>
          </p:spPr>
        </p:pic>
        <p:sp>
          <p:nvSpPr>
            <p:cNvPr id="9" name="CuadroTexto 8"/>
            <p:cNvSpPr txBox="1"/>
            <p:nvPr/>
          </p:nvSpPr>
          <p:spPr>
            <a:xfrm>
              <a:off x="2130552" y="5641848"/>
              <a:ext cx="2999232" cy="4298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CO" sz="2400" dirty="0"/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1844040" y="1752296"/>
              <a:ext cx="2999232" cy="4298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CO" sz="2400" dirty="0"/>
            </a:p>
          </p:txBody>
        </p:sp>
      </p:grpSp>
      <p:sp>
        <p:nvSpPr>
          <p:cNvPr id="11" name="CuadroTexto 10"/>
          <p:cNvSpPr txBox="1"/>
          <p:nvPr/>
        </p:nvSpPr>
        <p:spPr>
          <a:xfrm>
            <a:off x="-138022" y="1733819"/>
            <a:ext cx="12034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s-CO" sz="2400" b="1" dirty="0" smtClean="0">
                <a:solidFill>
                  <a:schemeClr val="accent1">
                    <a:lumMod val="50000"/>
                  </a:schemeClr>
                </a:solidFill>
              </a:rPr>
              <a:t>squema </a:t>
            </a:r>
            <a:r>
              <a:rPr lang="es-CO" sz="2400" b="1" dirty="0">
                <a:solidFill>
                  <a:schemeClr val="accent1">
                    <a:lumMod val="50000"/>
                  </a:schemeClr>
                </a:solidFill>
              </a:rPr>
              <a:t>P</a:t>
            </a:r>
            <a:r>
              <a:rPr lang="es-CO" sz="2400" b="1" dirty="0" smtClean="0">
                <a:solidFill>
                  <a:schemeClr val="accent1">
                    <a:lumMod val="50000"/>
                  </a:schemeClr>
                </a:solidFill>
              </a:rPr>
              <a:t>lan </a:t>
            </a:r>
            <a:r>
              <a:rPr lang="es-CO" sz="2400" b="1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s-CO" sz="2400" b="1" dirty="0" smtClean="0">
                <a:solidFill>
                  <a:schemeClr val="accent1">
                    <a:lumMod val="50000"/>
                  </a:schemeClr>
                </a:solidFill>
              </a:rPr>
              <a:t>stratégico de Desarrollo 2018-2030</a:t>
            </a:r>
            <a:endParaRPr lang="es-CO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5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159925" y="710987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32201" t="30429" r="32998" b="51312"/>
          <a:stretch/>
        </p:blipFill>
        <p:spPr bwMode="auto">
          <a:xfrm>
            <a:off x="3835167" y="404627"/>
            <a:ext cx="3252158" cy="11373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75" y="2372308"/>
            <a:ext cx="9537783" cy="322084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805359" y="3786197"/>
            <a:ext cx="66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97%</a:t>
            </a:r>
            <a:endParaRPr lang="es-CO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9805358" y="4312364"/>
            <a:ext cx="66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98%</a:t>
            </a:r>
            <a:endParaRPr lang="es-CO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9805358" y="4854493"/>
            <a:ext cx="66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8</a:t>
            </a:r>
            <a:r>
              <a:rPr lang="es-MX" b="1" dirty="0" smtClean="0"/>
              <a:t>7%</a:t>
            </a:r>
            <a:endParaRPr lang="es-CO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9030418" y="5310224"/>
            <a:ext cx="214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Apreciación positiva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254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159925" y="710987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32201" t="30429" r="32998" b="51312"/>
          <a:stretch/>
        </p:blipFill>
        <p:spPr bwMode="auto">
          <a:xfrm>
            <a:off x="3835167" y="404627"/>
            <a:ext cx="3252158" cy="11373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47" y="2023729"/>
            <a:ext cx="9128916" cy="378852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244640" y="3943993"/>
            <a:ext cx="66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97%</a:t>
            </a:r>
            <a:endParaRPr lang="es-CO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9244641" y="4628301"/>
            <a:ext cx="66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98%</a:t>
            </a:r>
            <a:endParaRPr lang="es-CO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9244640" y="5258254"/>
            <a:ext cx="667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94%</a:t>
            </a:r>
            <a:endParaRPr lang="es-CO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9151188" y="5627586"/>
            <a:ext cx="214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Apreciación positiva</a:t>
            </a:r>
            <a:endParaRPr lang="es-CO" dirty="0"/>
          </a:p>
        </p:txBody>
      </p:sp>
      <p:sp>
        <p:nvSpPr>
          <p:cNvPr id="5" name="CuadroTexto 4"/>
          <p:cNvSpPr txBox="1"/>
          <p:nvPr/>
        </p:nvSpPr>
        <p:spPr>
          <a:xfrm>
            <a:off x="6452558" y="4628301"/>
            <a:ext cx="836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54%</a:t>
            </a:r>
            <a:endParaRPr lang="es-CO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62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159925" y="710987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32201" t="30429" r="32998" b="51312"/>
          <a:stretch/>
        </p:blipFill>
        <p:spPr bwMode="auto">
          <a:xfrm>
            <a:off x="3835167" y="404627"/>
            <a:ext cx="3252158" cy="11373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8746" t="11163" r="29584" b="40077"/>
          <a:stretch/>
        </p:blipFill>
        <p:spPr>
          <a:xfrm>
            <a:off x="7159925" y="2743200"/>
            <a:ext cx="4334373" cy="2852952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4"/>
          <a:srcRect l="261" t="6953" b="37191"/>
          <a:stretch/>
        </p:blipFill>
        <p:spPr bwMode="auto">
          <a:xfrm>
            <a:off x="942628" y="3120371"/>
            <a:ext cx="5906745" cy="22083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730368" y="1999214"/>
            <a:ext cx="2539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Consulta los elementos representativos del PUI en: </a:t>
            </a:r>
            <a:endParaRPr lang="es-CO" dirty="0"/>
          </a:p>
        </p:txBody>
      </p:sp>
      <p:pic>
        <p:nvPicPr>
          <p:cNvPr id="8" name="Picture 2" descr="Resultado de imagen para MANO CURS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81734" y="2155598"/>
            <a:ext cx="815239" cy="86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54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159925" y="710987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27953" t="29212" r="28888" b="50335"/>
          <a:stretch/>
        </p:blipFill>
        <p:spPr bwMode="auto">
          <a:xfrm>
            <a:off x="4101003" y="432547"/>
            <a:ext cx="2981283" cy="964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61" y="2271173"/>
            <a:ext cx="10616651" cy="390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159925" y="710987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27953" t="29212" r="28888" b="50335"/>
          <a:stretch/>
        </p:blipFill>
        <p:spPr bwMode="auto">
          <a:xfrm>
            <a:off x="4101003" y="432547"/>
            <a:ext cx="2981283" cy="964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529" y="2068580"/>
            <a:ext cx="6512943" cy="472903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9559180" y="4190473"/>
            <a:ext cx="2546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97</a:t>
            </a:r>
          </a:p>
          <a:p>
            <a:r>
              <a:rPr lang="es-CO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Estudiantes</a:t>
            </a:r>
            <a:endParaRPr lang="es-CO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" y="160522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chemeClr val="accent5">
                    <a:lumMod val="50000"/>
                  </a:schemeClr>
                </a:solidFill>
              </a:rPr>
              <a:t>R</a:t>
            </a:r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</a:rPr>
              <a:t>elación de los consejos y los comités en que los estudiantes tienen representación estudiantil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4"/>
          <a:srcRect l="28780" t="45765" r="59707" b="37925"/>
          <a:stretch/>
        </p:blipFill>
        <p:spPr bwMode="auto">
          <a:xfrm>
            <a:off x="9997897" y="5345999"/>
            <a:ext cx="1688429" cy="1451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6943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159925" y="710987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27953" t="29212" r="28888" b="50335"/>
          <a:stretch/>
        </p:blipFill>
        <p:spPr bwMode="auto">
          <a:xfrm>
            <a:off x="4101003" y="432547"/>
            <a:ext cx="2981283" cy="964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777041" y="2253686"/>
            <a:ext cx="20099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/>
              <a:t>8 </a:t>
            </a:r>
            <a:r>
              <a:rPr lang="es-MX" b="1" dirty="0" smtClean="0"/>
              <a:t>diferentes modalidades</a:t>
            </a:r>
            <a:endParaRPr lang="es-CO" b="1" dirty="0"/>
          </a:p>
        </p:txBody>
      </p:sp>
      <p:cxnSp>
        <p:nvCxnSpPr>
          <p:cNvPr id="9" name="Conector recto de flecha 8"/>
          <p:cNvCxnSpPr/>
          <p:nvPr/>
        </p:nvCxnSpPr>
        <p:spPr>
          <a:xfrm>
            <a:off x="2406770" y="3115460"/>
            <a:ext cx="17252" cy="1154005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5268153" y="2492133"/>
            <a:ext cx="3628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 smtClean="0"/>
              <a:t>Acuerdo No 038 de 2015, </a:t>
            </a:r>
            <a:r>
              <a:rPr lang="es-MX" dirty="0" smtClean="0"/>
              <a:t>reglamenta el trabajo de grado para los estudiantes de pregrado y se dictan otras directrices.</a:t>
            </a:r>
            <a:endParaRPr lang="es-CO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" y="160522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Modalidades de trabajo de grado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39" y="4462271"/>
            <a:ext cx="9137923" cy="113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/>
          <p:cNvSpPr txBox="1"/>
          <p:nvPr/>
        </p:nvSpPr>
        <p:spPr>
          <a:xfrm>
            <a:off x="6625805" y="590367"/>
            <a:ext cx="495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¿Cuáles son los elementos estructurales del PUI?</a:t>
            </a:r>
            <a:endParaRPr lang="es-CO" sz="2800" b="1" dirty="0">
              <a:solidFill>
                <a:srgbClr val="00206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458528" y="4658264"/>
            <a:ext cx="5244861" cy="84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4" name="CuadroTexto 3"/>
          <p:cNvSpPr txBox="1"/>
          <p:nvPr/>
        </p:nvSpPr>
        <p:spPr>
          <a:xfrm>
            <a:off x="5814202" y="3200400"/>
            <a:ext cx="5486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u="sng" dirty="0">
                <a:hlinkClick r:id="rId3"/>
              </a:rPr>
              <a:t>https://udnettube.udistrital.edu.co/index.php/extwidget/preview/partner_id/102/uiconf_id/23448463/entry_id/0_e2sy7azd/embed/dynamic</a:t>
            </a:r>
            <a:endParaRPr lang="es-CO" dirty="0"/>
          </a:p>
          <a:p>
            <a:endParaRPr lang="es-CO" dirty="0"/>
          </a:p>
        </p:txBody>
      </p:sp>
      <p:pic>
        <p:nvPicPr>
          <p:cNvPr id="7" name="Imagen 6"/>
          <p:cNvPicPr/>
          <p:nvPr/>
        </p:nvPicPr>
        <p:blipFill>
          <a:blip r:embed="rId4"/>
          <a:stretch>
            <a:fillRect/>
          </a:stretch>
        </p:blipFill>
        <p:spPr>
          <a:xfrm>
            <a:off x="1155940" y="2489061"/>
            <a:ext cx="4321438" cy="259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9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159925" y="710987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27953" t="29212" r="28888" b="50335"/>
          <a:stretch/>
        </p:blipFill>
        <p:spPr bwMode="auto">
          <a:xfrm>
            <a:off x="4101003" y="432547"/>
            <a:ext cx="2981283" cy="964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50" y="2374061"/>
            <a:ext cx="5986936" cy="3613625"/>
          </a:xfrm>
          <a:prstGeom prst="rect">
            <a:avLst/>
          </a:prstGeom>
        </p:spPr>
      </p:pic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4594109"/>
              </p:ext>
            </p:extLst>
          </p:nvPr>
        </p:nvGraphicFramePr>
        <p:xfrm>
          <a:off x="7795812" y="1815860"/>
          <a:ext cx="3890514" cy="2563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4120487"/>
              </p:ext>
            </p:extLst>
          </p:nvPr>
        </p:nvGraphicFramePr>
        <p:xfrm>
          <a:off x="7795812" y="4317520"/>
          <a:ext cx="4091797" cy="2495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1" y="160522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</a:rPr>
              <a:t>Estudiantes matriculados 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8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220219" y="1747780"/>
            <a:ext cx="9763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</a:rPr>
              <a:t>Estratificación socio económica de nuestros estudiantes 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55" y="2438970"/>
            <a:ext cx="6222097" cy="352605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220310" y="684303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3"/>
          <a:srcRect l="27953" t="29212" r="28888" b="50335"/>
          <a:stretch/>
        </p:blipFill>
        <p:spPr bwMode="auto">
          <a:xfrm>
            <a:off x="4006113" y="479182"/>
            <a:ext cx="2981283" cy="964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9126747" y="3743864"/>
            <a:ext cx="230325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59% Estrato 2</a:t>
            </a:r>
          </a:p>
          <a:p>
            <a:r>
              <a:rPr lang="es-MX" sz="2000" b="1" dirty="0" smtClean="0"/>
              <a:t>25% Estrato 3</a:t>
            </a:r>
          </a:p>
          <a:p>
            <a:r>
              <a:rPr lang="es-MX" b="1" dirty="0" smtClean="0"/>
              <a:t>14% Estrato 1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25690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144448" y="1728694"/>
            <a:ext cx="982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</a:rPr>
              <a:t>Distribución del lugar de procedencia de la población estudiantil de la UD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51" y="2449767"/>
            <a:ext cx="8940984" cy="425071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090913" y="485828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3"/>
          <a:srcRect l="27953" t="29212" r="28888" b="50335"/>
          <a:stretch/>
        </p:blipFill>
        <p:spPr bwMode="auto">
          <a:xfrm>
            <a:off x="3868089" y="351893"/>
            <a:ext cx="2981283" cy="964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8943126" y="5394635"/>
            <a:ext cx="280358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13.59 % Kennedy</a:t>
            </a:r>
          </a:p>
          <a:p>
            <a:r>
              <a:rPr lang="es-MX" sz="2000" b="1" dirty="0" smtClean="0"/>
              <a:t>12.37%  Ciudad Bolívar </a:t>
            </a:r>
          </a:p>
          <a:p>
            <a:r>
              <a:rPr lang="es-MX" b="1" dirty="0" smtClean="0"/>
              <a:t>10.84 % Bosa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70375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169863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</a:rPr>
              <a:t>Estudiantes matriculados bajo los cupos de circunscripciones especiales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090913" y="485828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27953" t="29212" r="28888" b="50335"/>
          <a:stretch/>
        </p:blipFill>
        <p:spPr bwMode="auto">
          <a:xfrm>
            <a:off x="3868089" y="351893"/>
            <a:ext cx="2981283" cy="964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6665751" y="5287389"/>
            <a:ext cx="4505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/>
              <a:t>Programa de reincorporación y/o reintegración en el marco del programa para la paz -2019.</a:t>
            </a:r>
            <a:endParaRPr lang="es-CO" sz="16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32" y="2300606"/>
            <a:ext cx="5922778" cy="4002446"/>
          </a:xfrm>
          <a:prstGeom prst="rect">
            <a:avLst/>
          </a:prstGeom>
        </p:spPr>
      </p:pic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7093503"/>
              </p:ext>
            </p:extLst>
          </p:nvPr>
        </p:nvGraphicFramePr>
        <p:xfrm>
          <a:off x="6426678" y="220313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2011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38743" y="3306002"/>
            <a:ext cx="4425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</a:rPr>
              <a:t>Estrategias de  promoción y grado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037" y="1621766"/>
            <a:ext cx="3815315" cy="511546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751037" y="4059361"/>
            <a:ext cx="372581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1200" dirty="0" smtClean="0">
                <a:solidFill>
                  <a:schemeClr val="bg1"/>
                </a:solidFill>
              </a:rPr>
              <a:t>Acuerdo No. 038 de 28 de julio de 2015 trabajo de grado para estudiantes de pregrado</a:t>
            </a:r>
            <a:endParaRPr lang="es-CO" sz="1200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090913" y="485828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3"/>
          <a:srcRect l="27953" t="29212" r="28888" b="50335"/>
          <a:stretch/>
        </p:blipFill>
        <p:spPr bwMode="auto">
          <a:xfrm>
            <a:off x="3962980" y="351893"/>
            <a:ext cx="2981283" cy="964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53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52032" y="1742584"/>
            <a:ext cx="544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chemeClr val="accent5">
                    <a:lumMod val="50000"/>
                  </a:schemeClr>
                </a:solidFill>
              </a:rPr>
              <a:t>E</a:t>
            </a:r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</a:rPr>
              <a:t>studiantes graduados en el marco del Acuerdo </a:t>
            </a:r>
            <a:r>
              <a:rPr lang="es-CO" sz="2400" b="1" dirty="0">
                <a:solidFill>
                  <a:schemeClr val="accent5">
                    <a:lumMod val="50000"/>
                  </a:schemeClr>
                </a:solidFill>
              </a:rPr>
              <a:t>T</a:t>
            </a:r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</a:rPr>
              <a:t>ransitorio No. 7 de 2014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2" y="2505639"/>
            <a:ext cx="6068868" cy="4175381"/>
          </a:xfrm>
          <a:prstGeom prst="rect">
            <a:avLst/>
          </a:prstGeom>
        </p:spPr>
      </p:pic>
      <p:pic>
        <p:nvPicPr>
          <p:cNvPr id="5" name="Imagen 4" descr="C:\Users\Biblioteca\Downloads\Gráfica 2.6. segunda opcion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5"/>
          <a:stretch/>
        </p:blipFill>
        <p:spPr bwMode="auto">
          <a:xfrm>
            <a:off x="6130420" y="2756411"/>
            <a:ext cx="5827309" cy="20804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/>
          <p:cNvSpPr txBox="1"/>
          <p:nvPr/>
        </p:nvSpPr>
        <p:spPr>
          <a:xfrm>
            <a:off x="6410705" y="1788155"/>
            <a:ext cx="5441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chemeClr val="accent5">
                    <a:lumMod val="50000"/>
                  </a:schemeClr>
                </a:solidFill>
              </a:rPr>
              <a:t>E</a:t>
            </a:r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</a:rPr>
              <a:t>studiantes aprobados para cursar el Acuerdo </a:t>
            </a:r>
            <a:r>
              <a:rPr lang="es-CO" sz="2400" b="1" dirty="0">
                <a:solidFill>
                  <a:schemeClr val="accent5">
                    <a:lumMod val="50000"/>
                  </a:schemeClr>
                </a:solidFill>
              </a:rPr>
              <a:t>T</a:t>
            </a:r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</a:rPr>
              <a:t>ransitorio No. 10 de 2018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260318" y="5840998"/>
            <a:ext cx="2871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792 </a:t>
            </a:r>
            <a:r>
              <a:rPr lang="es-CO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Graduados  </a:t>
            </a:r>
            <a:endParaRPr lang="es-CO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Flecha abajo 7"/>
          <p:cNvSpPr/>
          <p:nvPr/>
        </p:nvSpPr>
        <p:spPr>
          <a:xfrm rot="16200000">
            <a:off x="5797321" y="5658586"/>
            <a:ext cx="393143" cy="530942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090913" y="485828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5"/>
          <a:srcRect l="27953" t="29212" r="28888" b="50335"/>
          <a:stretch/>
        </p:blipFill>
        <p:spPr bwMode="auto">
          <a:xfrm>
            <a:off x="3868089" y="351893"/>
            <a:ext cx="3058922" cy="964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6"/>
          <a:srcRect l="28780" t="45765" r="59707" b="37925"/>
          <a:stretch/>
        </p:blipFill>
        <p:spPr bwMode="auto">
          <a:xfrm>
            <a:off x="7328778" y="5087591"/>
            <a:ext cx="1016369" cy="9068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609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83458" y="1563624"/>
            <a:ext cx="11105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rgbClr val="002060"/>
                </a:solidFill>
              </a:rPr>
              <a:t>Cifras de los incentivos otorgados a los estudiantes 2015 y 2019</a:t>
            </a:r>
            <a:endParaRPr lang="es-CO" sz="2400" b="1" dirty="0">
              <a:solidFill>
                <a:srgbClr val="00206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788" y="2071781"/>
            <a:ext cx="6637767" cy="465041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402128" y="2946427"/>
            <a:ext cx="35510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E</a:t>
            </a:r>
            <a:r>
              <a:rPr lang="es-CO" dirty="0" smtClean="0"/>
              <a:t>ntre </a:t>
            </a:r>
            <a:r>
              <a:rPr lang="es-CO" dirty="0"/>
              <a:t>el 2015 y </a:t>
            </a:r>
            <a:r>
              <a:rPr lang="es-CO" dirty="0" smtClean="0"/>
              <a:t>2019:</a:t>
            </a:r>
          </a:p>
          <a:p>
            <a:pPr algn="just"/>
            <a:endParaRPr lang="es-CO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dirty="0" smtClean="0"/>
              <a:t>El </a:t>
            </a:r>
            <a:r>
              <a:rPr lang="es-CO" dirty="0"/>
              <a:t>descuento </a:t>
            </a:r>
            <a:r>
              <a:rPr lang="es-CO" dirty="0" smtClean="0"/>
              <a:t>electoral</a:t>
            </a:r>
            <a:r>
              <a:rPr lang="es-CO" dirty="0"/>
              <a:t>.</a:t>
            </a:r>
            <a:endParaRPr lang="es-CO" dirty="0" smtClean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dirty="0" smtClean="0"/>
              <a:t>El </a:t>
            </a:r>
            <a:r>
              <a:rPr lang="es-CO" dirty="0"/>
              <a:t>descuento de </a:t>
            </a:r>
            <a:r>
              <a:rPr lang="es-CO" dirty="0" smtClean="0"/>
              <a:t>egresado.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dirty="0" smtClean="0"/>
              <a:t>El descuento </a:t>
            </a:r>
            <a:r>
              <a:rPr lang="es-CO" dirty="0"/>
              <a:t>de </a:t>
            </a:r>
            <a:r>
              <a:rPr lang="es-CO" dirty="0" smtClean="0"/>
              <a:t>monitor.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CO" dirty="0" smtClean="0"/>
              <a:t>El descuento </a:t>
            </a:r>
            <a:r>
              <a:rPr lang="es-CO" dirty="0"/>
              <a:t>por ser segundo </a:t>
            </a:r>
            <a:r>
              <a:rPr lang="es-CO" dirty="0" smtClean="0"/>
              <a:t>hermano.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s-CO" dirty="0" smtClean="0"/>
          </a:p>
          <a:p>
            <a:pPr algn="just"/>
            <a:r>
              <a:rPr lang="es-CO" dirty="0" smtClean="0"/>
              <a:t>Fueron </a:t>
            </a:r>
            <a:r>
              <a:rPr lang="es-CO" dirty="0"/>
              <a:t>los incentivos </a:t>
            </a:r>
            <a:r>
              <a:rPr lang="es-CO" b="1" dirty="0"/>
              <a:t>con un mayor número de </a:t>
            </a:r>
            <a:r>
              <a:rPr lang="es-CO" b="1" dirty="0" smtClean="0"/>
              <a:t>favorecidos</a:t>
            </a:r>
            <a:r>
              <a:rPr lang="es-CO" dirty="0" smtClean="0"/>
              <a:t>.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6962593" y="548292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3"/>
          <a:srcRect l="27953" t="29212" r="28888" b="50335"/>
          <a:stretch/>
        </p:blipFill>
        <p:spPr bwMode="auto">
          <a:xfrm>
            <a:off x="3739769" y="414357"/>
            <a:ext cx="2981283" cy="964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705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6962593" y="548292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2"/>
          <a:srcRect l="30277" t="20448" r="31370" b="59345"/>
          <a:stretch/>
        </p:blipFill>
        <p:spPr bwMode="auto">
          <a:xfrm>
            <a:off x="3916446" y="301059"/>
            <a:ext cx="2908124" cy="1170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10" y="2011023"/>
            <a:ext cx="10722984" cy="423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1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300250" y="1787080"/>
            <a:ext cx="11349884" cy="6201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Cambria" panose="02040503050406030204" pitchFamily="18" charset="0"/>
              </a:rPr>
              <a:t>Número de docentes de carrera y de vinculación especial</a:t>
            </a:r>
            <a:endParaRPr lang="es-CO" sz="2400" b="1" dirty="0">
              <a:solidFill>
                <a:schemeClr val="accent5">
                  <a:lumMod val="50000"/>
                </a:schemeClr>
              </a:solidFill>
              <a:latin typeface="+mn-lt"/>
              <a:ea typeface="Cambria" panose="020405030504060302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3811"/>
            <a:ext cx="8710863" cy="424633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590533" y="2407247"/>
            <a:ext cx="34801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/>
              <a:t>Planta </a:t>
            </a:r>
            <a:r>
              <a:rPr lang="es-CO" dirty="0"/>
              <a:t>docente conformada por de </a:t>
            </a:r>
            <a:r>
              <a:rPr lang="es-CO" b="1" dirty="0"/>
              <a:t>636 docentes de </a:t>
            </a:r>
            <a:r>
              <a:rPr lang="es-CO" b="1" dirty="0" smtClean="0"/>
              <a:t>carrera</a:t>
            </a:r>
            <a:r>
              <a:rPr lang="es-CO" dirty="0" smtClean="0"/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/>
              <a:t>Total de Docentes </a:t>
            </a:r>
            <a:r>
              <a:rPr lang="es-CO" dirty="0"/>
              <a:t>de </a:t>
            </a:r>
            <a:r>
              <a:rPr lang="es-CO" b="1" dirty="0"/>
              <a:t>vinculación </a:t>
            </a:r>
            <a:r>
              <a:rPr lang="es-CO" b="1" dirty="0" smtClean="0"/>
              <a:t>especial de 1.345 docentes.</a:t>
            </a:r>
            <a:r>
              <a:rPr lang="es-CO" dirty="0" smtClean="0"/>
              <a:t> Se </a:t>
            </a:r>
            <a:r>
              <a:rPr lang="es-CO" dirty="0"/>
              <a:t>evidencia un incremento en 88 nuevos profesores contratados para </a:t>
            </a:r>
            <a:r>
              <a:rPr lang="es-CO" dirty="0" smtClean="0"/>
              <a:t>2019-I, con relación al 2015.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6962593" y="548292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4"/>
          <a:srcRect l="30277" t="20448" r="31370" b="59345"/>
          <a:stretch/>
        </p:blipFill>
        <p:spPr bwMode="auto">
          <a:xfrm>
            <a:off x="3663276" y="310669"/>
            <a:ext cx="3299317" cy="12630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8808628" y="3145910"/>
            <a:ext cx="3043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C00000"/>
                </a:solidFill>
              </a:rPr>
              <a:t>36 NUEVOS DOCENTES DE CARRERA PARA EL 2020-I</a:t>
            </a:r>
            <a:endParaRPr lang="es-CO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43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300250" y="1680983"/>
            <a:ext cx="11349884" cy="6201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Cambria" panose="02040503050406030204" pitchFamily="18" charset="0"/>
              </a:rPr>
              <a:t>Nivel educativo docentes de carrera</a:t>
            </a:r>
            <a:endParaRPr lang="es-CO" sz="2400" b="1" dirty="0">
              <a:solidFill>
                <a:schemeClr val="accent5">
                  <a:lumMod val="50000"/>
                </a:schemeClr>
              </a:solidFill>
              <a:latin typeface="+mn-lt"/>
              <a:ea typeface="Cambria" panose="020405030504060302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284190" y="2821290"/>
            <a:ext cx="37713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/>
              <a:t>El </a:t>
            </a:r>
            <a:r>
              <a:rPr lang="es-CO" dirty="0"/>
              <a:t>33% tiene formación doctoral, el 58% de maestría, el 7% de especializado y el 2% restante cuenta con </a:t>
            </a:r>
            <a:r>
              <a:rPr lang="es-CO" dirty="0" smtClean="0"/>
              <a:t>pregrado.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C</a:t>
            </a:r>
            <a:r>
              <a:rPr lang="es-CO" dirty="0" smtClean="0"/>
              <a:t>recimiento </a:t>
            </a:r>
            <a:r>
              <a:rPr lang="es-CO" dirty="0"/>
              <a:t>en el número de profesores con formación doctoral, en un </a:t>
            </a:r>
            <a:r>
              <a:rPr lang="es-CO" b="1" dirty="0"/>
              <a:t>total de 68 nuevos doctores</a:t>
            </a:r>
            <a:r>
              <a:rPr lang="es-CO" dirty="0"/>
              <a:t>, en relación </a:t>
            </a:r>
            <a:r>
              <a:rPr lang="es-CO" dirty="0" smtClean="0"/>
              <a:t>al 2015-I.</a:t>
            </a:r>
            <a:endParaRPr lang="es-CO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7883"/>
            <a:ext cx="8284191" cy="489877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962593" y="548292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4"/>
          <a:srcRect l="30277" t="20448" r="31370" b="59345"/>
          <a:stretch/>
        </p:blipFill>
        <p:spPr bwMode="auto">
          <a:xfrm>
            <a:off x="3769796" y="196605"/>
            <a:ext cx="3260731" cy="11826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692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/>
          <p:cNvSpPr txBox="1"/>
          <p:nvPr/>
        </p:nvSpPr>
        <p:spPr>
          <a:xfrm>
            <a:off x="6625805" y="590367"/>
            <a:ext cx="495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¿Qué es la acreditación institucional?</a:t>
            </a:r>
            <a:endParaRPr lang="es-CO" sz="2800" b="1" dirty="0">
              <a:solidFill>
                <a:srgbClr val="00206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458528" y="4658264"/>
            <a:ext cx="5244861" cy="84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4" name="CuadroTexto 3"/>
          <p:cNvSpPr txBox="1"/>
          <p:nvPr/>
        </p:nvSpPr>
        <p:spPr>
          <a:xfrm>
            <a:off x="3027870" y="1840588"/>
            <a:ext cx="62800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 smtClean="0"/>
              <a:t>Es un </a:t>
            </a:r>
            <a:r>
              <a:rPr lang="es-MX" sz="2000" b="1" dirty="0"/>
              <a:t>proceso voluntario </a:t>
            </a:r>
            <a:r>
              <a:rPr lang="es-MX" sz="2000" dirty="0"/>
              <a:t>al cual se someten </a:t>
            </a:r>
            <a:r>
              <a:rPr lang="es-MX" sz="2000" dirty="0" smtClean="0"/>
              <a:t>las </a:t>
            </a:r>
            <a:r>
              <a:rPr lang="es-MX" sz="2000" dirty="0"/>
              <a:t>Universidades, </a:t>
            </a:r>
            <a:r>
              <a:rPr lang="es-MX" sz="2000" dirty="0" smtClean="0"/>
              <a:t>que permite evidenciar </a:t>
            </a:r>
            <a:r>
              <a:rPr lang="es-MX" sz="2000" dirty="0"/>
              <a:t>que el desarrollo de </a:t>
            </a:r>
            <a:r>
              <a:rPr lang="es-MX" sz="2000" dirty="0" smtClean="0"/>
              <a:t>la misión institucional </a:t>
            </a:r>
            <a:r>
              <a:rPr lang="es-MX" sz="2000" dirty="0"/>
              <a:t>se realiza con altos niveles de excelencia académica</a:t>
            </a:r>
            <a:r>
              <a:rPr lang="es-MX" sz="2000" dirty="0" smtClean="0"/>
              <a:t>.</a:t>
            </a:r>
          </a:p>
          <a:p>
            <a:endParaRPr lang="es-MX" sz="2000" dirty="0"/>
          </a:p>
          <a:p>
            <a:pPr algn="just"/>
            <a:r>
              <a:rPr lang="es-MX" sz="2000" dirty="0" smtClean="0"/>
              <a:t> </a:t>
            </a:r>
            <a:r>
              <a:rPr lang="es-MX" sz="2000" dirty="0"/>
              <a:t>Bajo este contexto, </a:t>
            </a:r>
            <a:r>
              <a:rPr lang="es-MX" sz="2000" dirty="0" smtClean="0"/>
              <a:t>las </a:t>
            </a:r>
            <a:r>
              <a:rPr lang="es-MX" sz="2000" dirty="0"/>
              <a:t>Universidades reciben un </a:t>
            </a:r>
            <a:r>
              <a:rPr lang="es-MX" sz="2000" b="1" dirty="0"/>
              <a:t>reconocimiento público </a:t>
            </a:r>
            <a:r>
              <a:rPr lang="es-MX" sz="2000" dirty="0"/>
              <a:t>por el logro de altos niveles de calidad.</a:t>
            </a:r>
            <a:endParaRPr lang="es-CO" sz="2000" dirty="0"/>
          </a:p>
          <a:p>
            <a:endParaRPr lang="es-CO" sz="2000" dirty="0"/>
          </a:p>
        </p:txBody>
      </p:sp>
      <p:pic>
        <p:nvPicPr>
          <p:cNvPr id="6" name="Imagen 5"/>
          <p:cNvPicPr/>
          <p:nvPr/>
        </p:nvPicPr>
        <p:blipFill rotWithShape="1">
          <a:blip r:embed="rId3"/>
          <a:srcRect t="10259" r="80199" b="80287"/>
          <a:stretch/>
        </p:blipFill>
        <p:spPr bwMode="auto">
          <a:xfrm>
            <a:off x="3731805" y="4999024"/>
            <a:ext cx="4687576" cy="1170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305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4758"/>
          <a:stretch/>
        </p:blipFill>
        <p:spPr>
          <a:xfrm>
            <a:off x="2425554" y="1640918"/>
            <a:ext cx="4915523" cy="5217082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961187" y="1740422"/>
            <a:ext cx="4688947" cy="6201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Cambria" panose="02040503050406030204" pitchFamily="18" charset="0"/>
              </a:rPr>
              <a:t>Participación de docentes en órganos de decisión</a:t>
            </a:r>
            <a:endParaRPr lang="es-CO" sz="2400" b="1" dirty="0">
              <a:solidFill>
                <a:schemeClr val="accent5">
                  <a:lumMod val="50000"/>
                </a:schemeClr>
              </a:solidFill>
              <a:latin typeface="+mn-lt"/>
              <a:ea typeface="Cambria" panose="020405030504060302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054884" y="3618517"/>
            <a:ext cx="2092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>
                <a:solidFill>
                  <a:schemeClr val="accent5">
                    <a:lumMod val="50000"/>
                  </a:schemeClr>
                </a:solidFill>
              </a:rPr>
              <a:t>182 Docentes</a:t>
            </a:r>
            <a:endParaRPr lang="es-CO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300250" y="1580956"/>
            <a:ext cx="4688947" cy="6201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CO" sz="1800" b="1" dirty="0">
              <a:solidFill>
                <a:schemeClr val="accent1">
                  <a:lumMod val="50000"/>
                </a:schemeClr>
              </a:solidFill>
              <a:latin typeface="+mn-lt"/>
              <a:ea typeface="Cambria" panose="020405030504060302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962593" y="548292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4"/>
          <a:srcRect l="30277" t="20448" r="31370" b="59345"/>
          <a:stretch/>
        </p:blipFill>
        <p:spPr bwMode="auto">
          <a:xfrm>
            <a:off x="3573379" y="204538"/>
            <a:ext cx="3251191" cy="13764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5"/>
          <a:srcRect l="28780" t="45765" r="59707" b="37925"/>
          <a:stretch/>
        </p:blipFill>
        <p:spPr bwMode="auto">
          <a:xfrm>
            <a:off x="8617367" y="4811390"/>
            <a:ext cx="932074" cy="7440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009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6962593" y="548292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2"/>
          <a:srcRect l="30277" t="20448" r="31370" b="59345"/>
          <a:stretch/>
        </p:blipFill>
        <p:spPr bwMode="auto">
          <a:xfrm>
            <a:off x="3916446" y="301059"/>
            <a:ext cx="2908124" cy="1170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3916446" y="1812612"/>
            <a:ext cx="4688947" cy="6201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Cambria" panose="02040503050406030204" pitchFamily="18" charset="0"/>
              </a:rPr>
              <a:t>Categorías del escalafón docente </a:t>
            </a:r>
            <a:endParaRPr lang="es-CO" sz="2400" b="1" dirty="0">
              <a:solidFill>
                <a:schemeClr val="accent5">
                  <a:lumMod val="50000"/>
                </a:schemeClr>
              </a:solidFill>
              <a:latin typeface="+mn-lt"/>
              <a:ea typeface="Cambria" panose="020405030504060302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17692" r="13964"/>
          <a:stretch/>
        </p:blipFill>
        <p:spPr>
          <a:xfrm>
            <a:off x="204534" y="2369004"/>
            <a:ext cx="5449704" cy="4126831"/>
          </a:xfrm>
          <a:prstGeom prst="rect">
            <a:avLst/>
          </a:prstGeom>
        </p:spPr>
      </p:pic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3538114"/>
              </p:ext>
            </p:extLst>
          </p:nvPr>
        </p:nvGraphicFramePr>
        <p:xfrm>
          <a:off x="6180220" y="2683042"/>
          <a:ext cx="5418221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037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6962593" y="548292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2"/>
          <a:srcRect l="30277" t="20448" r="31370" b="59345"/>
          <a:stretch/>
        </p:blipFill>
        <p:spPr bwMode="auto">
          <a:xfrm>
            <a:off x="3916446" y="301059"/>
            <a:ext cx="2908124" cy="1170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27" y="2432779"/>
            <a:ext cx="7354828" cy="4185926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836761" y="1772332"/>
            <a:ext cx="10835869" cy="6201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Cambria" panose="02040503050406030204" pitchFamily="18" charset="0"/>
              </a:rPr>
              <a:t>Asignación puntos salariales</a:t>
            </a:r>
          </a:p>
          <a:p>
            <a:pPr algn="ctr"/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Cambria" panose="02040503050406030204" pitchFamily="18" charset="0"/>
              </a:rPr>
              <a:t>2015 al 2018</a:t>
            </a:r>
            <a:endParaRPr lang="es-CO" sz="2400" b="1" dirty="0">
              <a:solidFill>
                <a:schemeClr val="accent5">
                  <a:lumMod val="50000"/>
                </a:schemeClr>
              </a:solidFill>
              <a:latin typeface="+mn-lt"/>
              <a:ea typeface="Cambria" panose="020405030504060302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720455" y="2571361"/>
            <a:ext cx="39521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MX" sz="2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dirty="0" smtClean="0"/>
              <a:t>Se reconoció </a:t>
            </a:r>
            <a:r>
              <a:rPr lang="es-MX" sz="2400" b="1" dirty="0" smtClean="0"/>
              <a:t>2.216 </a:t>
            </a:r>
            <a:r>
              <a:rPr lang="es-MX" sz="2400" dirty="0" smtClean="0"/>
              <a:t>artículos en revistas indexadas.</a:t>
            </a:r>
          </a:p>
          <a:p>
            <a:pPr algn="just"/>
            <a:endParaRPr lang="es-MX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 smtClean="0"/>
              <a:t>751</a:t>
            </a:r>
            <a:r>
              <a:rPr lang="es-MX" sz="2400" dirty="0" smtClean="0"/>
              <a:t> docentes investigadores.</a:t>
            </a:r>
          </a:p>
          <a:p>
            <a:pPr algn="just"/>
            <a:endParaRPr lang="es-MX" sz="2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400" b="1" dirty="0" smtClean="0"/>
              <a:t>18.688</a:t>
            </a:r>
            <a:r>
              <a:rPr lang="es-MX" sz="3200" b="1" dirty="0" smtClean="0"/>
              <a:t> </a:t>
            </a:r>
            <a:r>
              <a:rPr lang="es-MX" sz="2400" dirty="0" smtClean="0"/>
              <a:t>puntos salariales asignados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269514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146230" y="4968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2"/>
          <a:srcRect l="28376" t="46495" r="28028" b="31834"/>
          <a:stretch/>
        </p:blipFill>
        <p:spPr bwMode="auto">
          <a:xfrm>
            <a:off x="3802921" y="307089"/>
            <a:ext cx="3343309" cy="1195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53" y="1692265"/>
            <a:ext cx="10784445" cy="496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0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146230" y="4968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2"/>
          <a:srcRect l="28376" t="46495" r="28028" b="31834"/>
          <a:stretch/>
        </p:blipFill>
        <p:spPr bwMode="auto">
          <a:xfrm>
            <a:off x="3802921" y="307089"/>
            <a:ext cx="3343309" cy="1195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3"/>
          <a:srcRect l="29055" t="59638" r="28703" b="6277"/>
          <a:stretch/>
        </p:blipFill>
        <p:spPr bwMode="auto">
          <a:xfrm>
            <a:off x="5604933" y="3191934"/>
            <a:ext cx="6316133" cy="2667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3"/>
          <a:srcRect l="29055" t="17885" r="28703" b="39019"/>
          <a:stretch/>
        </p:blipFill>
        <p:spPr bwMode="auto">
          <a:xfrm>
            <a:off x="262706" y="2523253"/>
            <a:ext cx="5342227" cy="31155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3916446" y="1812612"/>
            <a:ext cx="4688947" cy="6201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Cambria" panose="02040503050406030204" pitchFamily="18" charset="0"/>
              </a:rPr>
              <a:t>Actividades Autoevaluación y cualificación docente</a:t>
            </a:r>
            <a:endParaRPr lang="es-CO" sz="2400" b="1" dirty="0">
              <a:solidFill>
                <a:schemeClr val="accent5">
                  <a:lumMod val="50000"/>
                </a:schemeClr>
              </a:solidFill>
              <a:latin typeface="+mn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05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146230" y="4968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3916446" y="1812612"/>
            <a:ext cx="4688947" cy="6201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Cambria" panose="02040503050406030204" pitchFamily="18" charset="0"/>
              </a:rPr>
              <a:t>Uso de aulas virtuales</a:t>
            </a:r>
            <a:endParaRPr lang="es-CO" sz="2400" b="1" dirty="0">
              <a:solidFill>
                <a:schemeClr val="accent5">
                  <a:lumMod val="50000"/>
                </a:schemeClr>
              </a:solidFill>
              <a:latin typeface="+mn-lt"/>
              <a:ea typeface="Cambria" panose="02040503050406030204" pitchFamily="18" charset="0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2"/>
          <a:srcRect l="28376" t="46495" r="28028" b="31834"/>
          <a:stretch/>
        </p:blipFill>
        <p:spPr bwMode="auto">
          <a:xfrm>
            <a:off x="3802921" y="307089"/>
            <a:ext cx="3343309" cy="1195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60360"/>
          <a:stretch/>
        </p:blipFill>
        <p:spPr>
          <a:xfrm>
            <a:off x="2774980" y="3716867"/>
            <a:ext cx="7140129" cy="191623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-197" t="2618" r="197" b="80659"/>
          <a:stretch/>
        </p:blipFill>
        <p:spPr>
          <a:xfrm>
            <a:off x="2631047" y="2849487"/>
            <a:ext cx="7926888" cy="89746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835608" y="2849487"/>
            <a:ext cx="1007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890</a:t>
            </a:r>
            <a:endParaRPr lang="es-CO" sz="24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6138697" y="3710973"/>
            <a:ext cx="1007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/>
              <a:t>479</a:t>
            </a:r>
            <a:endParaRPr lang="es-CO" sz="2400" b="1" dirty="0"/>
          </a:p>
        </p:txBody>
      </p:sp>
    </p:spTree>
    <p:extLst>
      <p:ext uri="{BB962C8B-B14F-4D97-AF65-F5344CB8AC3E}">
        <p14:creationId xmlns:p14="http://schemas.microsoft.com/office/powerpoint/2010/main" val="261199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146230" y="4968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2"/>
          <a:srcRect l="28376" t="46495" r="28028" b="31834"/>
          <a:stretch/>
        </p:blipFill>
        <p:spPr bwMode="auto">
          <a:xfrm>
            <a:off x="3802921" y="307089"/>
            <a:ext cx="3343309" cy="1195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514" y="2116304"/>
            <a:ext cx="4829175" cy="465575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7354824" y="3216161"/>
            <a:ext cx="428165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 smtClean="0"/>
              <a:t>Entre </a:t>
            </a:r>
            <a:r>
              <a:rPr lang="es-CO" dirty="0"/>
              <a:t>el año </a:t>
            </a:r>
            <a:r>
              <a:rPr lang="es-CO" dirty="0" smtClean="0"/>
              <a:t>2015 y 2019-I  se </a:t>
            </a:r>
            <a:r>
              <a:rPr lang="es-CO" dirty="0"/>
              <a:t>realizaron </a:t>
            </a:r>
            <a:r>
              <a:rPr lang="es-CO" sz="2000" b="1" dirty="0"/>
              <a:t>135</a:t>
            </a:r>
            <a:r>
              <a:rPr lang="es-CO" dirty="0"/>
              <a:t> procesos de autoevaluación, de los cuales el </a:t>
            </a:r>
            <a:r>
              <a:rPr lang="es-CO" b="1" dirty="0"/>
              <a:t>52% dio origen a la actualización del currículo </a:t>
            </a:r>
            <a:r>
              <a:rPr lang="es-CO" dirty="0"/>
              <a:t>a través de modificaciones en el plan de estudios y/o cambio de denominación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82601" y="1578098"/>
            <a:ext cx="11040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accent5">
                    <a:lumMod val="50000"/>
                  </a:schemeClr>
                </a:solidFill>
              </a:rPr>
              <a:t>P</a:t>
            </a:r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rocesos de autoevaluación, modificaciones curriculares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9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146230" y="4968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2"/>
          <a:srcRect l="28376" t="46495" r="28028" b="31834"/>
          <a:stretch/>
        </p:blipFill>
        <p:spPr bwMode="auto">
          <a:xfrm>
            <a:off x="3802921" y="307089"/>
            <a:ext cx="3343309" cy="1195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744669" y="3384797"/>
            <a:ext cx="2695110" cy="461665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O" sz="2400" b="1" dirty="0" smtClean="0"/>
              <a:t>702</a:t>
            </a:r>
            <a:r>
              <a:rPr lang="es-CO" dirty="0" smtClean="0"/>
              <a:t> eventos en el 2018</a:t>
            </a:r>
            <a:endParaRPr lang="es-CO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67266" y="1739338"/>
            <a:ext cx="1097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Fortalecimiento de aspectos académicos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086735" y="4739051"/>
            <a:ext cx="2723787" cy="1661993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lvl="1" algn="just"/>
            <a:r>
              <a:rPr lang="es-CO" dirty="0" smtClean="0"/>
              <a:t>Oferta electivas extrínsecas = </a:t>
            </a:r>
            <a:r>
              <a:rPr lang="es-CO" sz="2400" b="1" dirty="0" smtClean="0"/>
              <a:t>2.760</a:t>
            </a:r>
          </a:p>
          <a:p>
            <a:pPr lvl="1" algn="just"/>
            <a:endParaRPr lang="es-CO" dirty="0"/>
          </a:p>
          <a:p>
            <a:pPr lvl="1" algn="just"/>
            <a:r>
              <a:rPr lang="es-CO" dirty="0" smtClean="0"/>
              <a:t>Oferta electivas intrínsecas = </a:t>
            </a:r>
            <a:r>
              <a:rPr lang="es-CO" sz="2400" b="1" dirty="0" smtClean="0"/>
              <a:t>11.204</a:t>
            </a:r>
            <a:endParaRPr lang="es-CO" sz="2400" b="1" dirty="0"/>
          </a:p>
        </p:txBody>
      </p:sp>
      <p:sp>
        <p:nvSpPr>
          <p:cNvPr id="2" name="Rectángulo redondeado 1"/>
          <p:cNvSpPr/>
          <p:nvPr/>
        </p:nvSpPr>
        <p:spPr>
          <a:xfrm>
            <a:off x="744669" y="2789787"/>
            <a:ext cx="2775679" cy="45160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tx1"/>
                </a:solidFill>
              </a:rPr>
              <a:t>Eventos académicos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4034843" y="4123893"/>
            <a:ext cx="2775679" cy="45160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solidFill>
                  <a:schemeClr val="tx1"/>
                </a:solidFill>
              </a:rPr>
              <a:t>Oferta Electivas</a:t>
            </a:r>
            <a:endParaRPr lang="es-CO" b="1" dirty="0">
              <a:solidFill>
                <a:schemeClr val="tx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8269542" y="3535849"/>
            <a:ext cx="3583791" cy="2585323"/>
          </a:xfrm>
          <a:prstGeom prst="rect">
            <a:avLst/>
          </a:prstGeom>
          <a:noFill/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CO" dirty="0" smtClean="0"/>
              <a:t>Cátedra Francisco José de Caldas</a:t>
            </a:r>
          </a:p>
          <a:p>
            <a:pPr algn="just"/>
            <a:endParaRPr lang="es-CO" dirty="0"/>
          </a:p>
          <a:p>
            <a:pPr algn="just"/>
            <a:r>
              <a:rPr lang="es-CO" dirty="0" smtClean="0"/>
              <a:t>Cátedra Democracia y Ciudadanía</a:t>
            </a:r>
          </a:p>
          <a:p>
            <a:pPr algn="just"/>
            <a:endParaRPr lang="es-CO" dirty="0" smtClean="0"/>
          </a:p>
          <a:p>
            <a:pPr algn="just"/>
            <a:r>
              <a:rPr lang="es-CO" dirty="0" smtClean="0"/>
              <a:t>Cátedra de Contexto</a:t>
            </a:r>
          </a:p>
          <a:p>
            <a:pPr algn="just"/>
            <a:endParaRPr lang="es-CO" dirty="0" smtClean="0"/>
          </a:p>
          <a:p>
            <a:pPr algn="just"/>
            <a:r>
              <a:rPr lang="es-CO" dirty="0" smtClean="0"/>
              <a:t>Segunda lengua I, II y III.</a:t>
            </a:r>
          </a:p>
          <a:p>
            <a:pPr algn="just"/>
            <a:endParaRPr lang="es-CO" dirty="0"/>
          </a:p>
          <a:p>
            <a:pPr algn="just"/>
            <a:r>
              <a:rPr lang="es-CO" dirty="0" smtClean="0"/>
              <a:t>Producción y comprensión de textos</a:t>
            </a:r>
            <a:endParaRPr lang="es-CO" dirty="0"/>
          </a:p>
        </p:txBody>
      </p:sp>
      <p:sp>
        <p:nvSpPr>
          <p:cNvPr id="17" name="Rectángulo redondeado 16"/>
          <p:cNvSpPr/>
          <p:nvPr/>
        </p:nvSpPr>
        <p:spPr>
          <a:xfrm>
            <a:off x="8269543" y="2789787"/>
            <a:ext cx="3583790" cy="57614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solidFill>
                  <a:schemeClr val="tx1"/>
                </a:solidFill>
              </a:rPr>
              <a:t>Espacios académicos transversales </a:t>
            </a:r>
            <a:endParaRPr lang="es-CO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7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146230" y="4968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2"/>
          <a:srcRect l="28376" t="46495" r="28028" b="31834"/>
          <a:stretch/>
        </p:blipFill>
        <p:spPr bwMode="auto">
          <a:xfrm>
            <a:off x="3802921" y="307089"/>
            <a:ext cx="3343309" cy="1195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567266" y="1739338"/>
            <a:ext cx="1097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Instituto de Lenguas de la Universidad - ILUD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808" y="2201003"/>
            <a:ext cx="3046992" cy="4480884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872453"/>
              </p:ext>
            </p:extLst>
          </p:nvPr>
        </p:nvGraphicFramePr>
        <p:xfrm>
          <a:off x="5474575" y="2694674"/>
          <a:ext cx="5088467" cy="24942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680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7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Publico</a:t>
                      </a:r>
                      <a:r>
                        <a:rPr lang="es-CO" baseline="0" dirty="0" smtClean="0"/>
                        <a:t>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Cifras de</a:t>
                      </a:r>
                      <a:r>
                        <a:rPr lang="es-CO" baseline="0" dirty="0" smtClean="0"/>
                        <a:t> matriculados 2015 al 2019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Estudiantes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13.299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Docentes 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309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Administrativos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80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Egresados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6.117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Externos</a:t>
                      </a:r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 smtClean="0"/>
                        <a:t>115.786</a:t>
                      </a:r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Elipse 1"/>
          <p:cNvSpPr/>
          <p:nvPr/>
        </p:nvSpPr>
        <p:spPr>
          <a:xfrm>
            <a:off x="7874000" y="6062134"/>
            <a:ext cx="2590800" cy="59665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135.591 beneficiados</a:t>
            </a:r>
          </a:p>
        </p:txBody>
      </p:sp>
    </p:spTree>
    <p:extLst>
      <p:ext uri="{BB962C8B-B14F-4D97-AF65-F5344CB8AC3E}">
        <p14:creationId xmlns:p14="http://schemas.microsoft.com/office/powerpoint/2010/main" val="425386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16194" y="1622924"/>
            <a:ext cx="10947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2060"/>
                </a:solidFill>
              </a:rPr>
              <a:t> N</a:t>
            </a:r>
            <a:r>
              <a:rPr lang="es-MX" sz="2400" b="1" dirty="0" smtClean="0">
                <a:solidFill>
                  <a:srgbClr val="002060"/>
                </a:solidFill>
              </a:rPr>
              <a:t>ivel de ingles obtenido por los docentes</a:t>
            </a:r>
            <a:endParaRPr lang="es-CO" sz="2400" b="1" dirty="0">
              <a:solidFill>
                <a:srgbClr val="00206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588" y="2268324"/>
            <a:ext cx="7729080" cy="423571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6194" y="2831690"/>
            <a:ext cx="28021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/>
              <a:t>S</a:t>
            </a:r>
            <a:r>
              <a:rPr lang="es-CO" dirty="0" smtClean="0"/>
              <a:t>e </a:t>
            </a:r>
            <a:r>
              <a:rPr lang="es-CO" dirty="0"/>
              <a:t>aplicó la prueba </a:t>
            </a:r>
            <a:r>
              <a:rPr lang="es-CO" dirty="0" smtClean="0"/>
              <a:t>a:</a:t>
            </a:r>
          </a:p>
          <a:p>
            <a:pPr algn="just"/>
            <a:endParaRPr lang="es-CO" dirty="0" smtClean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b="1" dirty="0" smtClean="0"/>
              <a:t> </a:t>
            </a:r>
            <a:r>
              <a:rPr lang="es-CO" sz="2000" b="1" dirty="0"/>
              <a:t>144</a:t>
            </a:r>
            <a:r>
              <a:rPr lang="es-CO" b="1" dirty="0"/>
              <a:t> </a:t>
            </a:r>
            <a:r>
              <a:rPr lang="es-CO" dirty="0"/>
              <a:t>docentes de </a:t>
            </a:r>
            <a:r>
              <a:rPr lang="es-CO" dirty="0" smtClean="0"/>
              <a:t>carrera.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b="1" dirty="0" smtClean="0"/>
              <a:t> </a:t>
            </a:r>
            <a:r>
              <a:rPr lang="es-CO" b="1" dirty="0"/>
              <a:t>203 </a:t>
            </a:r>
            <a:r>
              <a:rPr lang="es-CO" dirty="0"/>
              <a:t>de vinculación </a:t>
            </a:r>
            <a:r>
              <a:rPr lang="es-CO" dirty="0" smtClean="0"/>
              <a:t>especial.</a:t>
            </a:r>
          </a:p>
          <a:p>
            <a:pPr algn="just"/>
            <a:endParaRPr lang="es-CO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/>
              <a:t>41</a:t>
            </a:r>
            <a:r>
              <a:rPr lang="es-CO" dirty="0"/>
              <a:t>% obtuvo nivel </a:t>
            </a:r>
            <a:r>
              <a:rPr lang="es-CO" dirty="0" smtClean="0"/>
              <a:t>A2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/>
              <a:t>35</a:t>
            </a:r>
            <a:r>
              <a:rPr lang="es-CO" dirty="0"/>
              <a:t>% nivel </a:t>
            </a:r>
            <a:r>
              <a:rPr lang="es-CO" dirty="0" smtClean="0"/>
              <a:t>B1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/>
              <a:t>19</a:t>
            </a:r>
            <a:r>
              <a:rPr lang="es-CO" dirty="0"/>
              <a:t>% </a:t>
            </a:r>
            <a:r>
              <a:rPr lang="es-CO" dirty="0" smtClean="0"/>
              <a:t>desempeño B2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dirty="0" smtClean="0"/>
              <a:t>5</a:t>
            </a:r>
            <a:r>
              <a:rPr lang="es-CO" dirty="0"/>
              <a:t>% restante nivel A1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146230" y="4968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3"/>
          <a:srcRect l="28376" t="46495" r="28028" b="31834"/>
          <a:stretch/>
        </p:blipFill>
        <p:spPr bwMode="auto">
          <a:xfrm>
            <a:off x="3802921" y="307089"/>
            <a:ext cx="3343309" cy="1195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220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/>
          <p:cNvSpPr txBox="1"/>
          <p:nvPr/>
        </p:nvSpPr>
        <p:spPr>
          <a:xfrm>
            <a:off x="4917058" y="547235"/>
            <a:ext cx="6874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¿Qué acciones se han realizado para la Renovación de la Acreditación Institucional?</a:t>
            </a:r>
            <a:endParaRPr lang="es-CO" sz="2800" b="1" dirty="0">
              <a:solidFill>
                <a:srgbClr val="00206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458528" y="4658264"/>
            <a:ext cx="5244861" cy="84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pic>
        <p:nvPicPr>
          <p:cNvPr id="6" name="Imagen 5"/>
          <p:cNvPicPr/>
          <p:nvPr/>
        </p:nvPicPr>
        <p:blipFill rotWithShape="1">
          <a:blip r:embed="rId3"/>
          <a:srcRect l="3055" t="15289" r="7898" b="5653"/>
          <a:stretch/>
        </p:blipFill>
        <p:spPr bwMode="auto">
          <a:xfrm>
            <a:off x="1061048" y="1613140"/>
            <a:ext cx="10282687" cy="5158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8340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364066" y="2736426"/>
            <a:ext cx="4360333" cy="3692977"/>
            <a:chOff x="6786850" y="2817422"/>
            <a:chExt cx="3920479" cy="3438149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86850" y="2817422"/>
              <a:ext cx="3920479" cy="3438149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9571703" y="2920181"/>
              <a:ext cx="1135626" cy="241873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s-CO" dirty="0"/>
            </a:p>
          </p:txBody>
        </p:sp>
      </p:grpSp>
      <p:sp>
        <p:nvSpPr>
          <p:cNvPr id="12" name="CuadroTexto 11"/>
          <p:cNvSpPr txBox="1"/>
          <p:nvPr/>
        </p:nvSpPr>
        <p:spPr>
          <a:xfrm>
            <a:off x="4859866" y="2597756"/>
            <a:ext cx="68355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 smtClean="0"/>
              <a:t>El </a:t>
            </a:r>
            <a:r>
              <a:rPr lang="es-CO" dirty="0"/>
              <a:t>desempeño </a:t>
            </a:r>
            <a:r>
              <a:rPr lang="es-CO" dirty="0" smtClean="0"/>
              <a:t>en </a:t>
            </a:r>
            <a:r>
              <a:rPr lang="es-CO" dirty="0"/>
              <a:t>la prueba de inglés </a:t>
            </a:r>
            <a:r>
              <a:rPr lang="es-CO" b="1" dirty="0" smtClean="0"/>
              <a:t>Saber 11: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b="1" dirty="0" smtClean="0"/>
              <a:t> </a:t>
            </a:r>
            <a:r>
              <a:rPr lang="es-CO" dirty="0" smtClean="0"/>
              <a:t>El </a:t>
            </a:r>
            <a:r>
              <a:rPr lang="es-CO" b="1" dirty="0" smtClean="0"/>
              <a:t>38</a:t>
            </a:r>
            <a:r>
              <a:rPr lang="es-CO" b="1" dirty="0"/>
              <a:t>% de los estudiantes inicia el proceso de formación con un nivel </a:t>
            </a:r>
            <a:r>
              <a:rPr lang="es-CO" b="1" dirty="0" smtClean="0"/>
              <a:t>A-.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CO" dirty="0" smtClean="0"/>
              <a:t>El</a:t>
            </a:r>
            <a:r>
              <a:rPr lang="es-CO" b="1" dirty="0" smtClean="0"/>
              <a:t> </a:t>
            </a:r>
            <a:r>
              <a:rPr lang="es-CO" b="1" dirty="0"/>
              <a:t>36% que alcanza un desempeño en </a:t>
            </a:r>
            <a:r>
              <a:rPr lang="es-CO" b="1" dirty="0" smtClean="0"/>
              <a:t>A1.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CO" b="1" dirty="0"/>
          </a:p>
          <a:p>
            <a:pPr algn="just"/>
            <a:endParaRPr lang="es-CO" b="1" dirty="0" smtClean="0"/>
          </a:p>
          <a:p>
            <a:pPr algn="just"/>
            <a:r>
              <a:rPr lang="es-CO" dirty="0" smtClean="0"/>
              <a:t>El </a:t>
            </a:r>
            <a:r>
              <a:rPr lang="es-CO" dirty="0"/>
              <a:t>nivel con el cual egresan los alumnos y teniendo como referencia los resultados del </a:t>
            </a:r>
            <a:r>
              <a:rPr lang="es-CO" b="1" dirty="0"/>
              <a:t>Saber Pro, </a:t>
            </a:r>
            <a:r>
              <a:rPr lang="es-CO" dirty="0" smtClean="0"/>
              <a:t>evidencia </a:t>
            </a:r>
            <a:r>
              <a:rPr lang="es-CO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una </a:t>
            </a:r>
            <a:r>
              <a:rPr lang="es-CO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mejora</a:t>
            </a:r>
            <a:r>
              <a:rPr lang="es-CO" dirty="0" smtClean="0"/>
              <a:t>, </a:t>
            </a:r>
            <a:r>
              <a:rPr lang="es-CO" dirty="0"/>
              <a:t>logrando que el </a:t>
            </a:r>
            <a:r>
              <a:rPr lang="es-CO" b="1" dirty="0" smtClean="0"/>
              <a:t>obtenga </a:t>
            </a:r>
            <a:r>
              <a:rPr lang="es-CO" b="1" dirty="0" err="1" smtClean="0"/>
              <a:t>proficiencia</a:t>
            </a:r>
            <a:r>
              <a:rPr lang="es-CO" b="1" dirty="0" smtClean="0"/>
              <a:t>:</a:t>
            </a:r>
          </a:p>
          <a:p>
            <a:pPr algn="just"/>
            <a:endParaRPr lang="es-CO" b="1" dirty="0" smtClean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b="1" dirty="0"/>
              <a:t>30% de </a:t>
            </a:r>
            <a:r>
              <a:rPr lang="es-CO" b="1" dirty="0" smtClean="0"/>
              <a:t>B1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b="1" dirty="0"/>
              <a:t>24% de A2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b="1" dirty="0" smtClean="0"/>
              <a:t>22</a:t>
            </a:r>
            <a:r>
              <a:rPr lang="es-CO" b="1" dirty="0"/>
              <a:t>% de </a:t>
            </a:r>
            <a:r>
              <a:rPr lang="es-CO" b="1" dirty="0" smtClean="0"/>
              <a:t>A1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CO" b="1" dirty="0"/>
              <a:t>18% de B</a:t>
            </a:r>
            <a:r>
              <a:rPr lang="es-CO" b="1" dirty="0" smtClean="0"/>
              <a:t>+</a:t>
            </a:r>
            <a:endParaRPr lang="es-CO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811980" y="1708099"/>
            <a:ext cx="5941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002060"/>
                </a:solidFill>
              </a:rPr>
              <a:t>Nivel de Inglés</a:t>
            </a:r>
          </a:p>
          <a:p>
            <a:pPr algn="ctr"/>
            <a:r>
              <a:rPr lang="es-MX" sz="2400" b="1" dirty="0" smtClean="0">
                <a:solidFill>
                  <a:srgbClr val="002060"/>
                </a:solidFill>
              </a:rPr>
              <a:t>Valor agregado Saber 11 y Saber Pro</a:t>
            </a:r>
            <a:endParaRPr lang="es-CO" sz="2400" b="1" dirty="0">
              <a:solidFill>
                <a:srgbClr val="00206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146230" y="4968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15" name="Imagen 14"/>
          <p:cNvPicPr/>
          <p:nvPr/>
        </p:nvPicPr>
        <p:blipFill rotWithShape="1">
          <a:blip r:embed="rId3"/>
          <a:srcRect l="28376" t="46495" r="28028" b="31834"/>
          <a:stretch/>
        </p:blipFill>
        <p:spPr bwMode="auto">
          <a:xfrm>
            <a:off x="3802921" y="307089"/>
            <a:ext cx="3343309" cy="1195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ipse 1"/>
          <p:cNvSpPr/>
          <p:nvPr/>
        </p:nvSpPr>
        <p:spPr>
          <a:xfrm>
            <a:off x="871538" y="5900738"/>
            <a:ext cx="314325" cy="257175"/>
          </a:xfrm>
          <a:prstGeom prst="ellipse">
            <a:avLst/>
          </a:prstGeom>
          <a:solidFill>
            <a:srgbClr val="912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828674" y="5872162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>
                <a:solidFill>
                  <a:schemeClr val="bg1"/>
                </a:solidFill>
              </a:rPr>
              <a:t>A -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8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33210" t="15781" r="48426" b="23465"/>
          <a:stretch/>
        </p:blipFill>
        <p:spPr bwMode="auto">
          <a:xfrm>
            <a:off x="2846188" y="1649303"/>
            <a:ext cx="4079546" cy="5165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redondeado 7"/>
          <p:cNvSpPr/>
          <p:nvPr/>
        </p:nvSpPr>
        <p:spPr>
          <a:xfrm>
            <a:off x="7683586" y="2562274"/>
            <a:ext cx="1329266" cy="7196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641 docentes</a:t>
            </a:r>
            <a:endParaRPr lang="es-CO" dirty="0"/>
          </a:p>
        </p:txBody>
      </p:sp>
      <p:sp>
        <p:nvSpPr>
          <p:cNvPr id="9" name="Rectángulo redondeado 8"/>
          <p:cNvSpPr/>
          <p:nvPr/>
        </p:nvSpPr>
        <p:spPr>
          <a:xfrm>
            <a:off x="7606030" y="4916808"/>
            <a:ext cx="1676400" cy="69426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303 Estudiantes</a:t>
            </a:r>
            <a:endParaRPr lang="es-CO" dirty="0"/>
          </a:p>
        </p:txBody>
      </p:sp>
      <p:sp>
        <p:nvSpPr>
          <p:cNvPr id="10" name="Rectángulo redondeado 9"/>
          <p:cNvSpPr/>
          <p:nvPr/>
        </p:nvSpPr>
        <p:spPr>
          <a:xfrm>
            <a:off x="7606030" y="3739541"/>
            <a:ext cx="1701800" cy="7196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1.384 administrativos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7146230" y="4968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3"/>
          <a:srcRect l="28376" t="46495" r="28028" b="31834"/>
          <a:stretch/>
        </p:blipFill>
        <p:spPr bwMode="auto">
          <a:xfrm>
            <a:off x="3802921" y="307089"/>
            <a:ext cx="3343309" cy="1195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966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70587" y="3160267"/>
            <a:ext cx="3050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002060"/>
                </a:solidFill>
              </a:rPr>
              <a:t>Oferta académica de la Universidad distribuida por facultad</a:t>
            </a:r>
            <a:endParaRPr lang="es-CO" sz="2400" b="1" dirty="0">
              <a:solidFill>
                <a:srgbClr val="00206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146230" y="4968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3"/>
          <a:srcRect l="28376" t="46495" r="28028" b="31834"/>
          <a:stretch/>
        </p:blipFill>
        <p:spPr bwMode="auto">
          <a:xfrm>
            <a:off x="3802921" y="307089"/>
            <a:ext cx="3343309" cy="1195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t="5533"/>
          <a:stretch/>
        </p:blipFill>
        <p:spPr>
          <a:xfrm>
            <a:off x="3124734" y="1692265"/>
            <a:ext cx="8840761" cy="516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7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667933" y="1670104"/>
            <a:ext cx="7755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accent5">
                    <a:lumMod val="50000"/>
                  </a:schemeClr>
                </a:solidFill>
              </a:rPr>
              <a:t>R</a:t>
            </a:r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elación de la nueva oferta académica desde 2015 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12" y="2157423"/>
            <a:ext cx="4094897" cy="459846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146230" y="4968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4"/>
          <a:srcRect l="28376" t="46495" r="28028" b="31834"/>
          <a:stretch/>
        </p:blipFill>
        <p:spPr bwMode="auto">
          <a:xfrm>
            <a:off x="3802921" y="307089"/>
            <a:ext cx="3343309" cy="11954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605338" y="2957513"/>
            <a:ext cx="1609725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0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4" y="1763935"/>
            <a:ext cx="11313446" cy="5211998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 rotWithShape="1">
          <a:blip r:embed="rId3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172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907471" y="1551304"/>
            <a:ext cx="10815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Movilidad estudiantil internacional entrante 2015 a 2019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959436" y="4548785"/>
            <a:ext cx="1598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accent1">
                    <a:lumMod val="50000"/>
                  </a:schemeClr>
                </a:solidFill>
              </a:rPr>
              <a:t>249</a:t>
            </a:r>
            <a:endParaRPr lang="es-CO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71" y="1971795"/>
            <a:ext cx="7123470" cy="486398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4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5"/>
          <a:srcRect l="28780" t="45765" r="59707" b="37925"/>
          <a:stretch/>
        </p:blipFill>
        <p:spPr bwMode="auto">
          <a:xfrm>
            <a:off x="9435968" y="5173470"/>
            <a:ext cx="829466" cy="7528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80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907471" y="1551304"/>
            <a:ext cx="10815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Movilidad estudiantil saliente 2015 a 2019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8" y="1780214"/>
            <a:ext cx="4266368" cy="453209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-6895" y="5765393"/>
            <a:ext cx="1598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accent1">
                    <a:lumMod val="50000"/>
                  </a:schemeClr>
                </a:solidFill>
              </a:rPr>
              <a:t>113</a:t>
            </a:r>
            <a:endParaRPr lang="es-CO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504" y="1920636"/>
            <a:ext cx="7171080" cy="481937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230537" y="5817289"/>
            <a:ext cx="1598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accent1">
                    <a:lumMod val="50000"/>
                  </a:schemeClr>
                </a:solidFill>
              </a:rPr>
              <a:t>532</a:t>
            </a:r>
            <a:endParaRPr lang="es-CO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5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6"/>
          <a:srcRect l="28780" t="45765" r="59707" b="37925"/>
          <a:stretch/>
        </p:blipFill>
        <p:spPr bwMode="auto">
          <a:xfrm>
            <a:off x="412245" y="6247850"/>
            <a:ext cx="691936" cy="610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/>
          <p:nvPr/>
        </p:nvPicPr>
        <p:blipFill rotWithShape="1">
          <a:blip r:embed="rId6"/>
          <a:srcRect l="28780" t="45765" r="59707" b="37925"/>
          <a:stretch/>
        </p:blipFill>
        <p:spPr bwMode="auto">
          <a:xfrm>
            <a:off x="10707070" y="6319842"/>
            <a:ext cx="645160" cy="513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495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3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465" y="1930643"/>
            <a:ext cx="6510868" cy="481954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07471" y="1551304"/>
            <a:ext cx="108156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Movilidad estudiantil saliente 2015 a 2019</a:t>
            </a:r>
          </a:p>
          <a:p>
            <a:pPr algn="r"/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CERI – CIDC– DECANATURAS - BIENESTAR 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7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915938" y="1629036"/>
            <a:ext cx="10815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accent5">
                    <a:lumMod val="50000"/>
                  </a:schemeClr>
                </a:solidFill>
              </a:rPr>
              <a:t>M</a:t>
            </a:r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ovilidad docente entrante y saliente gestionada por el CERI. 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252464" y="5589637"/>
            <a:ext cx="5611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b="1" dirty="0" smtClean="0"/>
              <a:t>229</a:t>
            </a:r>
            <a:r>
              <a:rPr lang="es-CO" dirty="0" smtClean="0"/>
              <a:t>  movilidad entrante internacional.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b="1" dirty="0" smtClean="0"/>
              <a:t>8 </a:t>
            </a:r>
            <a:r>
              <a:rPr lang="es-CO" dirty="0" smtClean="0"/>
              <a:t>movilidad entrante nacional </a:t>
            </a:r>
            <a:r>
              <a:rPr lang="es-CO" dirty="0"/>
              <a:t>del territorio </a:t>
            </a:r>
            <a:r>
              <a:rPr lang="es-CO" dirty="0" smtClean="0"/>
              <a:t>nacional</a:t>
            </a:r>
            <a:r>
              <a:rPr lang="es-CO" dirty="0"/>
              <a:t>.</a:t>
            </a:r>
            <a:r>
              <a:rPr lang="es-CO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b="1" dirty="0" smtClean="0"/>
              <a:t>38 </a:t>
            </a:r>
            <a:r>
              <a:rPr lang="es-CO" dirty="0"/>
              <a:t>profesores </a:t>
            </a:r>
            <a:r>
              <a:rPr lang="es-CO" dirty="0" smtClean="0"/>
              <a:t>movilidad saliente internacional 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CO" b="1" dirty="0" smtClean="0"/>
              <a:t>3 </a:t>
            </a:r>
            <a:r>
              <a:rPr lang="es-CO" dirty="0"/>
              <a:t>movilidad saliente </a:t>
            </a:r>
            <a:r>
              <a:rPr lang="es-CO" dirty="0" smtClean="0"/>
              <a:t>nacional.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19" y="2089954"/>
            <a:ext cx="8480271" cy="331651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4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3252464" y="6234814"/>
            <a:ext cx="280800" cy="43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/>
          <p:cNvSpPr/>
          <p:nvPr/>
        </p:nvSpPr>
        <p:spPr>
          <a:xfrm>
            <a:off x="3252464" y="5589636"/>
            <a:ext cx="282306" cy="720000"/>
          </a:xfrm>
          <a:prstGeom prst="rect">
            <a:avLst/>
          </a:prstGeom>
          <a:solidFill>
            <a:srgbClr val="912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8"/>
          <p:cNvSpPr/>
          <p:nvPr/>
        </p:nvSpPr>
        <p:spPr>
          <a:xfrm>
            <a:off x="2716740" y="5727560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/>
              <a:t>237</a:t>
            </a:r>
            <a:endParaRPr lang="en-US" dirty="0"/>
          </a:p>
        </p:txBody>
      </p:sp>
      <p:sp>
        <p:nvSpPr>
          <p:cNvPr id="10" name="Rectángulo 9"/>
          <p:cNvSpPr/>
          <p:nvPr/>
        </p:nvSpPr>
        <p:spPr>
          <a:xfrm>
            <a:off x="2808961" y="6297482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b="1" dirty="0" smtClean="0"/>
              <a:t>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93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907471" y="1537449"/>
            <a:ext cx="10815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Movilidad docentes diferentes fuentes de </a:t>
            </a:r>
            <a:r>
              <a:rPr lang="es-MX" sz="2400" b="1" dirty="0" err="1" smtClean="0">
                <a:solidFill>
                  <a:schemeClr val="accent5">
                    <a:lumMod val="50000"/>
                  </a:schemeClr>
                </a:solidFill>
              </a:rPr>
              <a:t>finanaciación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2" y="2270236"/>
            <a:ext cx="5058697" cy="44402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7"/>
          <a:stretch/>
        </p:blipFill>
        <p:spPr>
          <a:xfrm>
            <a:off x="6487398" y="2122752"/>
            <a:ext cx="5704602" cy="420673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5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016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/>
          <p:cNvSpPr txBox="1"/>
          <p:nvPr/>
        </p:nvSpPr>
        <p:spPr>
          <a:xfrm>
            <a:off x="4977443" y="918171"/>
            <a:ext cx="6874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¿Qué acciones se realizarán este año?</a:t>
            </a:r>
            <a:endParaRPr lang="es-CO" sz="2800" b="1" dirty="0">
              <a:solidFill>
                <a:srgbClr val="00206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458528" y="4658264"/>
            <a:ext cx="5244861" cy="84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pic>
        <p:nvPicPr>
          <p:cNvPr id="6" name="Imagen 5"/>
          <p:cNvPicPr/>
          <p:nvPr/>
        </p:nvPicPr>
        <p:blipFill rotWithShape="1">
          <a:blip r:embed="rId3"/>
          <a:srcRect l="29985" t="32388" r="29848" b="16516"/>
          <a:stretch/>
        </p:blipFill>
        <p:spPr bwMode="auto">
          <a:xfrm>
            <a:off x="2682814" y="1630393"/>
            <a:ext cx="8108831" cy="5141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485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496291" y="1649099"/>
            <a:ext cx="9063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Clasificación convenios nacionales e internacionales vigentes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496292" y="2018431"/>
            <a:ext cx="9739744" cy="4354660"/>
            <a:chOff x="1108365" y="2018431"/>
            <a:chExt cx="9739744" cy="405765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365" y="2018431"/>
              <a:ext cx="9739744" cy="4057650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1233055" y="5680364"/>
              <a:ext cx="5430981" cy="3957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9" name="CuadroTexto 8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4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907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403987" y="1649099"/>
            <a:ext cx="791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accent5">
                    <a:lumMod val="50000"/>
                  </a:schemeClr>
                </a:solidFill>
              </a:rPr>
              <a:t>R</a:t>
            </a:r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elación del número de convenios que se tiene en cada país.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76" y="2222595"/>
            <a:ext cx="8936327" cy="442661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316064" y="2508189"/>
            <a:ext cx="258588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000" b="1" dirty="0" smtClean="0"/>
              <a:t>302</a:t>
            </a:r>
            <a:r>
              <a:rPr lang="es-CO" dirty="0" smtClean="0"/>
              <a:t> </a:t>
            </a:r>
            <a:r>
              <a:rPr lang="es-CO" dirty="0"/>
              <a:t>convenios internacionales activos, destaca principalmente las relaciones establecidas </a:t>
            </a:r>
            <a:r>
              <a:rPr lang="es-CO" dirty="0" smtClean="0"/>
              <a:t>con:</a:t>
            </a:r>
          </a:p>
          <a:p>
            <a:endParaRPr lang="es-CO" dirty="0" smtClean="0"/>
          </a:p>
          <a:p>
            <a:r>
              <a:rPr lang="es-CO" dirty="0" smtClean="0"/>
              <a:t>México </a:t>
            </a:r>
            <a:r>
              <a:rPr lang="es-CO" dirty="0"/>
              <a:t>(16</a:t>
            </a:r>
            <a:r>
              <a:rPr lang="es-CO" dirty="0" smtClean="0"/>
              <a:t>%)</a:t>
            </a:r>
          </a:p>
          <a:p>
            <a:r>
              <a:rPr lang="es-CO" dirty="0" smtClean="0"/>
              <a:t>España </a:t>
            </a:r>
            <a:r>
              <a:rPr lang="es-CO" dirty="0"/>
              <a:t>(15</a:t>
            </a:r>
            <a:r>
              <a:rPr lang="es-CO" dirty="0" smtClean="0"/>
              <a:t>%)</a:t>
            </a:r>
          </a:p>
          <a:p>
            <a:r>
              <a:rPr lang="es-CO" dirty="0" smtClean="0"/>
              <a:t>Brasil </a:t>
            </a:r>
            <a:r>
              <a:rPr lang="es-CO" dirty="0"/>
              <a:t>(11</a:t>
            </a:r>
            <a:r>
              <a:rPr lang="es-CO" dirty="0" smtClean="0"/>
              <a:t>%)</a:t>
            </a:r>
          </a:p>
          <a:p>
            <a:r>
              <a:rPr lang="es-CO" dirty="0" smtClean="0"/>
              <a:t>Perú </a:t>
            </a:r>
            <a:r>
              <a:rPr lang="es-CO" dirty="0"/>
              <a:t>(10</a:t>
            </a:r>
            <a:r>
              <a:rPr lang="es-CO" dirty="0" smtClean="0"/>
              <a:t>%)</a:t>
            </a:r>
          </a:p>
          <a:p>
            <a:r>
              <a:rPr lang="es-CO" dirty="0" smtClean="0"/>
              <a:t>Chile </a:t>
            </a:r>
            <a:r>
              <a:rPr lang="es-CO" dirty="0"/>
              <a:t>(9%) </a:t>
            </a:r>
            <a:endParaRPr lang="es-CO" dirty="0" smtClean="0"/>
          </a:p>
          <a:p>
            <a:r>
              <a:rPr lang="es-CO" dirty="0" smtClean="0"/>
              <a:t>Argentina </a:t>
            </a:r>
            <a:r>
              <a:rPr lang="es-CO" dirty="0"/>
              <a:t>(9</a:t>
            </a:r>
            <a:r>
              <a:rPr lang="es-CO" dirty="0" smtClean="0"/>
              <a:t>%)</a:t>
            </a:r>
            <a:endParaRPr lang="es-CO" dirty="0"/>
          </a:p>
        </p:txBody>
      </p:sp>
      <p:pic>
        <p:nvPicPr>
          <p:cNvPr id="6" name="Imagen 5"/>
          <p:cNvPicPr/>
          <p:nvPr/>
        </p:nvPicPr>
        <p:blipFill rotWithShape="1">
          <a:blip r:embed="rId4"/>
          <a:srcRect l="12619" t="20404" r="29099" b="53142"/>
          <a:stretch/>
        </p:blipFill>
        <p:spPr bwMode="auto">
          <a:xfrm>
            <a:off x="3674745" y="505989"/>
            <a:ext cx="3420322" cy="10349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7146230" y="4968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5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3239" y="1537449"/>
            <a:ext cx="11619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accent5">
                    <a:lumMod val="50000"/>
                  </a:schemeClr>
                </a:solidFill>
              </a:rPr>
              <a:t>Redes en las que participa la universidad. Número de productos académicos resultado de cooperación</a:t>
            </a:r>
            <a:endParaRPr lang="es-CO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39" y="1906781"/>
            <a:ext cx="6002286" cy="468574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525" y="2368445"/>
            <a:ext cx="5850947" cy="412389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9037703" y="6300141"/>
            <a:ext cx="3154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>
                <a:solidFill>
                  <a:schemeClr val="accent1">
                    <a:lumMod val="50000"/>
                  </a:schemeClr>
                </a:solidFill>
              </a:rPr>
              <a:t>166 productos</a:t>
            </a:r>
            <a:endParaRPr lang="es-CO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5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9381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776" y="1828800"/>
            <a:ext cx="8486775" cy="50292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15" y="2959769"/>
            <a:ext cx="3764387" cy="195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7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/>
          <p:nvPr/>
        </p:nvSpPr>
        <p:spPr>
          <a:xfrm>
            <a:off x="916097" y="1681240"/>
            <a:ext cx="1081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Presupuesto ejecutado para fortalecer la investigación (inversión y funcionamiento)</a:t>
            </a:r>
            <a:endParaRPr lang="es-CO" sz="20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1703" y="2190484"/>
            <a:ext cx="8342225" cy="44697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4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3419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105" y="2370405"/>
            <a:ext cx="5969382" cy="414029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/>
          <p:nvPr/>
        </p:nvSpPr>
        <p:spPr>
          <a:xfrm>
            <a:off x="2819400" y="1595869"/>
            <a:ext cx="7908591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lasificación grupos de investigación</a:t>
            </a:r>
            <a:endParaRPr lang="es-MX" sz="24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806" y="2011811"/>
            <a:ext cx="5238100" cy="44148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5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Conector recto 3"/>
          <p:cNvCxnSpPr/>
          <p:nvPr/>
        </p:nvCxnSpPr>
        <p:spPr>
          <a:xfrm flipV="1">
            <a:off x="938463" y="4908884"/>
            <a:ext cx="553453" cy="950496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 flipV="1">
            <a:off x="1843235" y="4712370"/>
            <a:ext cx="553453" cy="731919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V="1">
            <a:off x="2748007" y="4297280"/>
            <a:ext cx="553453" cy="830179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74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/>
          <p:nvPr/>
        </p:nvSpPr>
        <p:spPr>
          <a:xfrm>
            <a:off x="818979" y="1685682"/>
            <a:ext cx="10915821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Relación número de semilleros de investigación integrantes</a:t>
            </a:r>
            <a:endParaRPr lang="es-CO" sz="24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7534" y="2412135"/>
            <a:ext cx="5601232" cy="42595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4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Conector recto 5"/>
          <p:cNvCxnSpPr/>
          <p:nvPr/>
        </p:nvCxnSpPr>
        <p:spPr>
          <a:xfrm flipV="1">
            <a:off x="4403559" y="3441032"/>
            <a:ext cx="4162925" cy="577516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49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/>
          <p:nvPr/>
        </p:nvSpPr>
        <p:spPr>
          <a:xfrm>
            <a:off x="93135" y="3678423"/>
            <a:ext cx="3891080" cy="2533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Producción académica de los grupos de investigación de la UD en 2015 al 2018</a:t>
            </a:r>
            <a:endParaRPr lang="es-CO" sz="24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4173" y="1681316"/>
            <a:ext cx="5090688" cy="51766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4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9479082" y="403480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4.096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9453804" y="4895169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1.637</a:t>
            </a:r>
            <a:endParaRPr lang="en-U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479082" y="5607033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7.387</a:t>
            </a:r>
            <a:endParaRPr lang="en-U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9453804" y="6318897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 smtClean="0"/>
              <a:t>4.317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22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895" y="1906749"/>
            <a:ext cx="7764790" cy="479093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4"/>
          <p:cNvSpPr/>
          <p:nvPr/>
        </p:nvSpPr>
        <p:spPr>
          <a:xfrm>
            <a:off x="907471" y="1537449"/>
            <a:ext cx="1081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Productividad académica en segundo idioma</a:t>
            </a:r>
            <a:endParaRPr lang="es-CO" sz="24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4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Elipse 6"/>
          <p:cNvSpPr/>
          <p:nvPr/>
        </p:nvSpPr>
        <p:spPr>
          <a:xfrm>
            <a:off x="9444789" y="3831591"/>
            <a:ext cx="1979709" cy="941253"/>
          </a:xfrm>
          <a:prstGeom prst="ellipse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solidFill>
                  <a:schemeClr val="accent5">
                    <a:lumMod val="50000"/>
                  </a:schemeClr>
                </a:solidFill>
              </a:rPr>
              <a:t>1.166</a:t>
            </a:r>
          </a:p>
          <a:p>
            <a:pPr algn="ctr"/>
            <a:r>
              <a:rPr lang="es-CO" dirty="0" smtClean="0">
                <a:solidFill>
                  <a:schemeClr val="accent5">
                    <a:lumMod val="50000"/>
                  </a:schemeClr>
                </a:solidFill>
              </a:rPr>
              <a:t>Productos</a:t>
            </a:r>
          </a:p>
          <a:p>
            <a:pPr algn="ctr"/>
            <a:r>
              <a:rPr lang="es-CO" dirty="0" smtClean="0">
                <a:solidFill>
                  <a:schemeClr val="accent5">
                    <a:lumMod val="50000"/>
                  </a:schemeClr>
                </a:solidFill>
              </a:rPr>
              <a:t>2015 - 2019 </a:t>
            </a:r>
            <a:endParaRPr lang="es-CO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5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/>
          <p:cNvSpPr/>
          <p:nvPr/>
        </p:nvSpPr>
        <p:spPr>
          <a:xfrm>
            <a:off x="907471" y="1537449"/>
            <a:ext cx="1081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signación de puntos salariales por el reconocimiento de la productividad</a:t>
            </a:r>
            <a:endParaRPr lang="es-CO" sz="24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9758" y="1906749"/>
            <a:ext cx="7668869" cy="44775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4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845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/>
          <p:cNvSpPr txBox="1"/>
          <p:nvPr/>
        </p:nvSpPr>
        <p:spPr>
          <a:xfrm>
            <a:off x="5003322" y="409212"/>
            <a:ext cx="6874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La autoevaluación como elemento que permite el desarrollo de la Universidad</a:t>
            </a:r>
            <a:endParaRPr lang="es-CO" sz="2800" b="1" dirty="0">
              <a:solidFill>
                <a:srgbClr val="00206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458528" y="4658264"/>
            <a:ext cx="5244861" cy="84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pic>
        <p:nvPicPr>
          <p:cNvPr id="9" name="Imagen 8"/>
          <p:cNvPicPr/>
          <p:nvPr/>
        </p:nvPicPr>
        <p:blipFill rotWithShape="1">
          <a:blip r:embed="rId3"/>
          <a:srcRect l="21641" t="22152" r="36989" b="6265"/>
          <a:stretch/>
        </p:blipFill>
        <p:spPr bwMode="auto">
          <a:xfrm>
            <a:off x="3536831" y="1639019"/>
            <a:ext cx="5046453" cy="50809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807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/>
          <p:nvPr/>
        </p:nvSpPr>
        <p:spPr>
          <a:xfrm>
            <a:off x="907471" y="1537449"/>
            <a:ext cx="1081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esultados de la indexación de la UD</a:t>
            </a:r>
            <a:endParaRPr lang="es-CO" sz="24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272" y="2368449"/>
            <a:ext cx="5650496" cy="432747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4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Elipse 7"/>
          <p:cNvSpPr/>
          <p:nvPr/>
        </p:nvSpPr>
        <p:spPr>
          <a:xfrm>
            <a:off x="9144001" y="3831590"/>
            <a:ext cx="2280498" cy="1361511"/>
          </a:xfrm>
          <a:prstGeom prst="ellipse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>
                <a:solidFill>
                  <a:schemeClr val="accent5">
                    <a:lumMod val="50000"/>
                  </a:schemeClr>
                </a:solidFill>
              </a:rPr>
              <a:t>Actualmente</a:t>
            </a:r>
          </a:p>
          <a:p>
            <a:pPr algn="ctr"/>
            <a:r>
              <a:rPr lang="es-CO" b="1" dirty="0" smtClean="0">
                <a:solidFill>
                  <a:schemeClr val="accent5">
                    <a:lumMod val="50000"/>
                  </a:schemeClr>
                </a:solidFill>
              </a:rPr>
              <a:t>7 indexadas</a:t>
            </a:r>
            <a:endParaRPr lang="es-CO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1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/>
          <p:nvPr/>
        </p:nvSpPr>
        <p:spPr>
          <a:xfrm>
            <a:off x="907471" y="1537449"/>
            <a:ext cx="1081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Centros e institutos de investigación </a:t>
            </a:r>
            <a:endParaRPr lang="es-CO" sz="24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3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948" y="1906749"/>
            <a:ext cx="7772416" cy="44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5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26002" b="463"/>
          <a:stretch/>
        </p:blipFill>
        <p:spPr>
          <a:xfrm>
            <a:off x="5765906" y="1744133"/>
            <a:ext cx="5181559" cy="498686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4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b="74092"/>
          <a:stretch/>
        </p:blipFill>
        <p:spPr>
          <a:xfrm>
            <a:off x="1389851" y="3160847"/>
            <a:ext cx="4249055" cy="1440777"/>
          </a:xfrm>
          <a:prstGeom prst="rect">
            <a:avLst/>
          </a:prstGeom>
        </p:spPr>
      </p:pic>
      <p:sp>
        <p:nvSpPr>
          <p:cNvPr id="9" name="Google Shape;184;p25"/>
          <p:cNvSpPr/>
          <p:nvPr/>
        </p:nvSpPr>
        <p:spPr>
          <a:xfrm>
            <a:off x="1134782" y="1981772"/>
            <a:ext cx="4504124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Fortalecimiento de la divulgación de la investigación a través de:</a:t>
            </a:r>
            <a:endParaRPr lang="es-CO" sz="24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79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r="1295"/>
          <a:stretch/>
        </p:blipFill>
        <p:spPr>
          <a:xfrm rot="5400000">
            <a:off x="2722664" y="28628"/>
            <a:ext cx="5020733" cy="824780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4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Elipse 7"/>
          <p:cNvSpPr/>
          <p:nvPr/>
        </p:nvSpPr>
        <p:spPr>
          <a:xfrm>
            <a:off x="9732824" y="2210536"/>
            <a:ext cx="1981684" cy="791137"/>
          </a:xfrm>
          <a:prstGeom prst="ellipse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 smtClean="0">
                <a:solidFill>
                  <a:schemeClr val="accent5">
                    <a:lumMod val="50000"/>
                  </a:schemeClr>
                </a:solidFill>
              </a:rPr>
              <a:t>6</a:t>
            </a:r>
            <a:r>
              <a:rPr lang="es-CO" dirty="0" smtClean="0">
                <a:solidFill>
                  <a:schemeClr val="accent5">
                    <a:lumMod val="50000"/>
                  </a:schemeClr>
                </a:solidFill>
              </a:rPr>
              <a:t> ferias internas</a:t>
            </a:r>
            <a:endParaRPr lang="es-CO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9255333" y="3378200"/>
            <a:ext cx="2936667" cy="880533"/>
          </a:xfrm>
          <a:prstGeom prst="ellipse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 smtClean="0">
                <a:solidFill>
                  <a:schemeClr val="accent5">
                    <a:lumMod val="50000"/>
                  </a:schemeClr>
                </a:solidFill>
              </a:rPr>
              <a:t>15</a:t>
            </a:r>
            <a:r>
              <a:rPr lang="es-CO" dirty="0" smtClean="0">
                <a:solidFill>
                  <a:schemeClr val="accent5">
                    <a:lumMod val="50000"/>
                  </a:schemeClr>
                </a:solidFill>
              </a:rPr>
              <a:t> muestras interinstitucionales</a:t>
            </a:r>
            <a:endParaRPr lang="es-CO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22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3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Google Shape;184;p25"/>
          <p:cNvSpPr/>
          <p:nvPr/>
        </p:nvSpPr>
        <p:spPr>
          <a:xfrm>
            <a:off x="384156" y="1777055"/>
            <a:ext cx="196936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Proyección Social</a:t>
            </a:r>
            <a:endParaRPr lang="es-CO" sz="24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622" y="1541297"/>
            <a:ext cx="9276508" cy="547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3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934" y="2028353"/>
            <a:ext cx="8001000" cy="456244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4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328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3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411" y="1725282"/>
            <a:ext cx="5135829" cy="513271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0771" y="1789548"/>
            <a:ext cx="4786062" cy="134551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833" y="3272338"/>
            <a:ext cx="4953000" cy="14097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6399" y="4617618"/>
            <a:ext cx="5116369" cy="98107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3994" y="5835974"/>
            <a:ext cx="5098774" cy="102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390147" y="1687231"/>
            <a:ext cx="6404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Consolidado de la oferta de los cursos y diplomados entre 2015 y 2019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670" y="2781909"/>
            <a:ext cx="3829998" cy="340757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9447832" y="3163414"/>
            <a:ext cx="21261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/>
              <a:t>36 </a:t>
            </a:r>
            <a:r>
              <a:rPr lang="es-CO" dirty="0" smtClean="0"/>
              <a:t>Cursos y diplomados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4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25" y="2256714"/>
            <a:ext cx="3350157" cy="385775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599016" y="2332417"/>
            <a:ext cx="17911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b="1" dirty="0">
                <a:solidFill>
                  <a:schemeClr val="accent5">
                    <a:lumMod val="50000"/>
                  </a:schemeClr>
                </a:solidFill>
              </a:rPr>
              <a:t>452</a:t>
            </a:r>
            <a:r>
              <a:rPr lang="es-CO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CO" dirty="0" smtClean="0">
                <a:solidFill>
                  <a:schemeClr val="accent5">
                    <a:lumMod val="50000"/>
                  </a:schemeClr>
                </a:solidFill>
              </a:rPr>
              <a:t>Actividades</a:t>
            </a:r>
          </a:p>
          <a:p>
            <a:pPr algn="ctr"/>
            <a:r>
              <a:rPr lang="es-CO" dirty="0" smtClean="0">
                <a:solidFill>
                  <a:schemeClr val="accent5">
                    <a:lumMod val="50000"/>
                  </a:schemeClr>
                </a:solidFill>
              </a:rPr>
              <a:t>de </a:t>
            </a:r>
            <a:r>
              <a:rPr lang="es-CO" dirty="0">
                <a:solidFill>
                  <a:schemeClr val="accent5">
                    <a:lumMod val="50000"/>
                  </a:schemeClr>
                </a:solidFill>
              </a:rPr>
              <a:t>extensión </a:t>
            </a:r>
            <a:r>
              <a:rPr lang="es-CO" dirty="0" smtClean="0">
                <a:solidFill>
                  <a:schemeClr val="accent5">
                    <a:lumMod val="50000"/>
                  </a:schemeClr>
                </a:solidFill>
              </a:rPr>
              <a:t>y</a:t>
            </a:r>
          </a:p>
          <a:p>
            <a:pPr algn="ctr"/>
            <a:r>
              <a:rPr lang="es-CO" dirty="0" smtClean="0">
                <a:solidFill>
                  <a:schemeClr val="accent5">
                    <a:lumMod val="50000"/>
                  </a:schemeClr>
                </a:solidFill>
              </a:rPr>
              <a:t>proyección social</a:t>
            </a:r>
          </a:p>
          <a:p>
            <a:pPr algn="ctr"/>
            <a:r>
              <a:rPr lang="es-CO" dirty="0" smtClean="0">
                <a:solidFill>
                  <a:schemeClr val="accent5">
                    <a:lumMod val="50000"/>
                  </a:schemeClr>
                </a:solidFill>
              </a:rPr>
              <a:t>2015-2019-I</a:t>
            </a:r>
            <a:endParaRPr lang="es-CO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/>
          <p:nvPr/>
        </p:nvSpPr>
        <p:spPr>
          <a:xfrm>
            <a:off x="560717" y="1630584"/>
            <a:ext cx="1126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Entidades con las cuales se realizan las prácticas profesionales</a:t>
            </a:r>
            <a:endParaRPr sz="24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4346" y="1999884"/>
            <a:ext cx="5392065" cy="415089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1395664" y="3449688"/>
            <a:ext cx="24664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chemeClr val="accent1">
                    <a:lumMod val="50000"/>
                  </a:schemeClr>
                </a:solidFill>
              </a:rPr>
              <a:t>1.360</a:t>
            </a:r>
            <a:r>
              <a:rPr lang="es-CO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CO" dirty="0"/>
              <a:t>alianzas con entidades nacionales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4"/>
          <a:srcRect l="12619" t="20404" r="29099" b="53142"/>
          <a:stretch/>
        </p:blipFill>
        <p:spPr bwMode="auto">
          <a:xfrm>
            <a:off x="3674745" y="283351"/>
            <a:ext cx="3928322" cy="12579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554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32" y="1655316"/>
            <a:ext cx="8195734" cy="4846202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 rotWithShape="1">
          <a:blip r:embed="rId4"/>
          <a:srcRect l="13036" t="24433" r="28692" b="46596"/>
          <a:stretch/>
        </p:blipFill>
        <p:spPr bwMode="auto">
          <a:xfrm>
            <a:off x="3894879" y="194734"/>
            <a:ext cx="3631988" cy="12092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7391764" y="446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438366" y="3678872"/>
            <a:ext cx="34797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/>
              <a:t>20.233 </a:t>
            </a:r>
            <a:r>
              <a:rPr lang="es-CO" sz="2000" dirty="0" smtClean="0"/>
              <a:t>e</a:t>
            </a:r>
            <a:r>
              <a:rPr lang="es-CO" dirty="0" smtClean="0"/>
              <a:t>studiantes graduados en la ventana. </a:t>
            </a:r>
          </a:p>
          <a:p>
            <a:endParaRPr lang="es-CO" dirty="0" smtClean="0"/>
          </a:p>
          <a:p>
            <a:pPr algn="just"/>
            <a:r>
              <a:rPr lang="es-CO" dirty="0" smtClean="0"/>
              <a:t>Incremento en </a:t>
            </a:r>
            <a:r>
              <a:rPr lang="es-CO" sz="2000" b="1" dirty="0" smtClean="0"/>
              <a:t>1.925</a:t>
            </a:r>
            <a:r>
              <a:rPr lang="es-CO" b="1" dirty="0" smtClean="0"/>
              <a:t> </a:t>
            </a:r>
            <a:r>
              <a:rPr lang="es-CO" dirty="0"/>
              <a:t>de graduados </a:t>
            </a:r>
            <a:r>
              <a:rPr lang="es-CO" dirty="0" smtClean="0"/>
              <a:t>con respecto a los graduados entre el 2010 y 2014.</a:t>
            </a:r>
          </a:p>
        </p:txBody>
      </p:sp>
    </p:spTree>
    <p:extLst>
      <p:ext uri="{BB962C8B-B14F-4D97-AF65-F5344CB8AC3E}">
        <p14:creationId xmlns:p14="http://schemas.microsoft.com/office/powerpoint/2010/main" val="329662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/>
          <p:cNvSpPr txBox="1"/>
          <p:nvPr/>
        </p:nvSpPr>
        <p:spPr>
          <a:xfrm>
            <a:off x="3850105" y="541600"/>
            <a:ext cx="8151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La autoevaluación como ejercicio de reflexión, que contribuye al desarrollo de la Universidad</a:t>
            </a:r>
            <a:endParaRPr lang="es-CO" sz="2800" b="1" dirty="0">
              <a:solidFill>
                <a:srgbClr val="00206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458528" y="4658264"/>
            <a:ext cx="5244861" cy="84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pic>
        <p:nvPicPr>
          <p:cNvPr id="7" name="Imagen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92" y="2449901"/>
            <a:ext cx="7599872" cy="416655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472601" y="1711194"/>
            <a:ext cx="9017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Modelo Sistémico de la Autoevaluación en la UD</a:t>
            </a:r>
            <a:endParaRPr lang="es-CO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86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6"/>
          <p:cNvSpPr/>
          <p:nvPr/>
        </p:nvSpPr>
        <p:spPr>
          <a:xfrm>
            <a:off x="457200" y="1749115"/>
            <a:ext cx="11265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NÚMERO DE GRADUADOS RECONOCIDOS POR EL IMPACTO Y APORTES EN SU EJERCICIO PROFESIONAL</a:t>
            </a:r>
            <a:endParaRPr sz="18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391764" y="3231228"/>
            <a:ext cx="408350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b="1" dirty="0"/>
              <a:t>199</a:t>
            </a:r>
            <a:r>
              <a:rPr lang="es-CO" dirty="0"/>
              <a:t> titulados que se han destacado por los diferentes aportes en los </a:t>
            </a:r>
            <a:r>
              <a:rPr lang="es-CO" dirty="0" smtClean="0"/>
              <a:t>campos:</a:t>
            </a:r>
          </a:p>
          <a:p>
            <a:pPr algn="just"/>
            <a:endParaRPr lang="es-CO" dirty="0" smtClean="0"/>
          </a:p>
          <a:p>
            <a:pPr algn="ctr"/>
            <a:r>
              <a:rPr lang="es-CO" dirty="0" smtClean="0"/>
              <a:t>Empresariales </a:t>
            </a:r>
          </a:p>
          <a:p>
            <a:pPr algn="ctr"/>
            <a:r>
              <a:rPr lang="es-CO" dirty="0"/>
              <a:t>C</a:t>
            </a:r>
            <a:r>
              <a:rPr lang="es-CO" dirty="0" smtClean="0"/>
              <a:t>ientíficos </a:t>
            </a:r>
          </a:p>
          <a:p>
            <a:pPr algn="ctr"/>
            <a:r>
              <a:rPr lang="es-CO" dirty="0"/>
              <a:t>A</a:t>
            </a:r>
            <a:r>
              <a:rPr lang="es-CO" dirty="0" smtClean="0"/>
              <a:t>rtísticos</a:t>
            </a:r>
          </a:p>
          <a:p>
            <a:pPr algn="ctr"/>
            <a:r>
              <a:rPr lang="es-CO" dirty="0"/>
              <a:t>C</a:t>
            </a:r>
            <a:r>
              <a:rPr lang="es-CO" dirty="0" smtClean="0"/>
              <a:t>ulturales </a:t>
            </a:r>
          </a:p>
          <a:p>
            <a:pPr algn="ctr"/>
            <a:r>
              <a:rPr lang="es-CO" dirty="0" smtClean="0"/>
              <a:t>Económicos</a:t>
            </a:r>
            <a:endParaRPr lang="es-CO" dirty="0"/>
          </a:p>
          <a:p>
            <a:pPr algn="ctr"/>
            <a:r>
              <a:rPr lang="es-CO" dirty="0"/>
              <a:t>S</a:t>
            </a:r>
            <a:r>
              <a:rPr lang="es-CO" dirty="0" smtClean="0"/>
              <a:t>ociales </a:t>
            </a:r>
            <a:endParaRPr lang="es-CO" dirty="0"/>
          </a:p>
          <a:p>
            <a:pPr algn="ctr"/>
            <a:r>
              <a:rPr lang="es-CO" dirty="0" smtClean="0"/>
              <a:t>Políticos</a:t>
            </a:r>
            <a:endParaRPr lang="es-CO" dirty="0"/>
          </a:p>
        </p:txBody>
      </p:sp>
      <p:pic>
        <p:nvPicPr>
          <p:cNvPr id="7" name="Imagen 6"/>
          <p:cNvPicPr/>
          <p:nvPr/>
        </p:nvPicPr>
        <p:blipFill rotWithShape="1">
          <a:blip r:embed="rId3"/>
          <a:srcRect l="13036" t="24433" r="28692" b="46596"/>
          <a:stretch/>
        </p:blipFill>
        <p:spPr bwMode="auto">
          <a:xfrm>
            <a:off x="3894879" y="194734"/>
            <a:ext cx="3631988" cy="12092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7391764" y="446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b="4339"/>
          <a:stretch/>
        </p:blipFill>
        <p:spPr>
          <a:xfrm>
            <a:off x="1039884" y="2380892"/>
            <a:ext cx="5832184" cy="40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1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4"/>
          <p:cNvSpPr/>
          <p:nvPr/>
        </p:nvSpPr>
        <p:spPr>
          <a:xfrm>
            <a:off x="163773" y="1633793"/>
            <a:ext cx="3484855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Participación de egresados en:</a:t>
            </a:r>
            <a:endParaRPr sz="20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215" y="1655316"/>
            <a:ext cx="5324553" cy="5202683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4"/>
          <a:srcRect l="13036" t="24433" r="28692" b="46596"/>
          <a:stretch/>
        </p:blipFill>
        <p:spPr bwMode="auto">
          <a:xfrm>
            <a:off x="3894879" y="194734"/>
            <a:ext cx="3631988" cy="12092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7391764" y="446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86895" y="5164493"/>
            <a:ext cx="3525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  <a:ea typeface="Calibri"/>
                <a:cs typeface="Calibri"/>
              </a:rPr>
              <a:t>Encuentros de egresados</a:t>
            </a:r>
            <a:endParaRPr lang="es-CO" sz="2400" dirty="0">
              <a:solidFill>
                <a:schemeClr val="accent5">
                  <a:lumMod val="50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214165" y="2413706"/>
            <a:ext cx="2179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Autoevaluación</a:t>
            </a:r>
            <a:endParaRPr lang="en-US" dirty="0"/>
          </a:p>
        </p:txBody>
      </p:sp>
      <p:sp>
        <p:nvSpPr>
          <p:cNvPr id="8" name="Rectángulo 7"/>
          <p:cNvSpPr/>
          <p:nvPr/>
        </p:nvSpPr>
        <p:spPr>
          <a:xfrm>
            <a:off x="1215292" y="2753891"/>
            <a:ext cx="2896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Aspectos curriculares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21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3"/>
          <a:srcRect l="13603" t="14862" r="26563" b="55665"/>
          <a:stretch/>
        </p:blipFill>
        <p:spPr bwMode="auto">
          <a:xfrm>
            <a:off x="3740995" y="173308"/>
            <a:ext cx="3802803" cy="1333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515" y="1349644"/>
            <a:ext cx="9651080" cy="550835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6441" y="3099954"/>
            <a:ext cx="18515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>
                <a:solidFill>
                  <a:schemeClr val="accent5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Organización administración y gestión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9739224" y="4408097"/>
            <a:ext cx="193231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1400" dirty="0" smtClean="0">
                <a:solidFill>
                  <a:srgbClr val="BD6BD7"/>
                </a:solidFill>
              </a:rPr>
              <a:t>Fortalecimiento de la planta administrativa </a:t>
            </a:r>
            <a:endParaRPr lang="es-CO" sz="1400" dirty="0">
              <a:solidFill>
                <a:srgbClr val="BD6BD7"/>
              </a:solidFill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9601200" y="4356340"/>
            <a:ext cx="8626" cy="67286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02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758868" y="537393"/>
            <a:ext cx="5224818" cy="74163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00;p49"/>
          <p:cNvSpPr/>
          <p:nvPr/>
        </p:nvSpPr>
        <p:spPr>
          <a:xfrm>
            <a:off x="7815900" y="3161730"/>
            <a:ext cx="4376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s-CO" b="1" dirty="0" smtClean="0">
                <a:solidFill>
                  <a:schemeClr val="accent5">
                    <a:lumMod val="50000"/>
                  </a:schemeClr>
                </a:solidFill>
              </a:rPr>
              <a:t>Sistema </a:t>
            </a:r>
            <a:r>
              <a:rPr lang="es-CO" b="1" dirty="0">
                <a:solidFill>
                  <a:schemeClr val="accent5">
                    <a:lumMod val="50000"/>
                  </a:schemeClr>
                </a:solidFill>
              </a:rPr>
              <a:t>Integrado de Información, denominado Ecosistema de Comunidades, sistemas interactivos de información y servicios–ECOSIIS </a:t>
            </a:r>
            <a:endParaRPr sz="18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4"/>
          <a:srcRect l="13603" t="14862" r="26563" b="55665"/>
          <a:stretch/>
        </p:blipFill>
        <p:spPr bwMode="auto">
          <a:xfrm>
            <a:off x="3817195" y="184845"/>
            <a:ext cx="3802803" cy="1333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319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1"/>
          <p:cNvSpPr/>
          <p:nvPr/>
        </p:nvSpPr>
        <p:spPr>
          <a:xfrm>
            <a:off x="4108440" y="1676791"/>
            <a:ext cx="4571536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Sistema de Gestión Académica</a:t>
            </a:r>
            <a:endParaRPr sz="24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5152" y="2148480"/>
            <a:ext cx="8120417" cy="47095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4"/>
          <a:srcRect l="13603" t="14862" r="26563" b="55665"/>
          <a:stretch/>
        </p:blipFill>
        <p:spPr bwMode="auto">
          <a:xfrm>
            <a:off x="3740995" y="173308"/>
            <a:ext cx="3802803" cy="1333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11667" y="5799667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accent5">
                    <a:lumMod val="50000"/>
                  </a:schemeClr>
                </a:solidFill>
              </a:rPr>
              <a:t>41</a:t>
            </a:r>
            <a:r>
              <a:rPr lang="es-CO" dirty="0" smtClean="0"/>
              <a:t> tipos de roles diferentes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4929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270207" y="995093"/>
            <a:ext cx="5102037" cy="65960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7908499" y="3300104"/>
            <a:ext cx="3949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>
                <a:solidFill>
                  <a:schemeClr val="accent5">
                    <a:lumMod val="50000"/>
                  </a:schemeClr>
                </a:solidFill>
                <a:ea typeface="Calibri"/>
                <a:cs typeface="Calibri"/>
              </a:rPr>
              <a:t>254 indicadores que permiten realizar mediciones, reportes, monitoreo y análisis de las metas institucionales propuestas.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4"/>
          <a:srcRect l="13603" t="14862" r="26563" b="55665"/>
          <a:stretch/>
        </p:blipFill>
        <p:spPr bwMode="auto">
          <a:xfrm>
            <a:off x="3740995" y="173308"/>
            <a:ext cx="3802803" cy="1333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522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11" name="Imagen 10"/>
          <p:cNvPicPr/>
          <p:nvPr/>
        </p:nvPicPr>
        <p:blipFill rotWithShape="1">
          <a:blip r:embed="rId3"/>
          <a:srcRect l="13603" t="14862" r="26563" b="55665"/>
          <a:stretch/>
        </p:blipFill>
        <p:spPr bwMode="auto">
          <a:xfrm>
            <a:off x="3740995" y="173308"/>
            <a:ext cx="3802803" cy="1333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786467"/>
            <a:ext cx="6553200" cy="507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2"/>
          <p:cNvSpPr/>
          <p:nvPr/>
        </p:nvSpPr>
        <p:spPr>
          <a:xfrm>
            <a:off x="2954825" y="1741025"/>
            <a:ext cx="7106539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Sistema de atención al ciudadano</a:t>
            </a:r>
            <a:endParaRPr sz="24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11" name="Imagen 10"/>
          <p:cNvPicPr/>
          <p:nvPr/>
        </p:nvPicPr>
        <p:blipFill rotWithShape="1">
          <a:blip r:embed="rId3"/>
          <a:srcRect l="13603" t="14862" r="26563" b="55665"/>
          <a:stretch/>
        </p:blipFill>
        <p:spPr bwMode="auto">
          <a:xfrm>
            <a:off x="3740995" y="173308"/>
            <a:ext cx="3802803" cy="1333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07201"/>
            <a:ext cx="7711351" cy="2402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8" y="4772267"/>
            <a:ext cx="7749526" cy="1868533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8839200" y="2997200"/>
            <a:ext cx="29210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b="1" dirty="0" smtClean="0"/>
              <a:t>84% Presencial</a:t>
            </a:r>
          </a:p>
          <a:p>
            <a:pPr algn="just"/>
            <a:r>
              <a:rPr lang="es-CO" b="1" dirty="0" smtClean="0"/>
              <a:t>7% telefónicamente</a:t>
            </a:r>
          </a:p>
          <a:p>
            <a:pPr algn="just"/>
            <a:r>
              <a:rPr lang="es-CO" b="1" dirty="0" smtClean="0"/>
              <a:t>5% correo electrónico </a:t>
            </a:r>
          </a:p>
          <a:p>
            <a:pPr algn="just"/>
            <a:endParaRPr lang="es-CO" b="1" dirty="0"/>
          </a:p>
          <a:p>
            <a:pPr algn="just"/>
            <a:endParaRPr lang="es-CO" b="1" dirty="0" smtClean="0"/>
          </a:p>
          <a:p>
            <a:pPr algn="just"/>
            <a:r>
              <a:rPr lang="es-CO" sz="1600" dirty="0" smtClean="0"/>
              <a:t>Derechos de petición</a:t>
            </a:r>
          </a:p>
          <a:p>
            <a:pPr algn="just"/>
            <a:r>
              <a:rPr lang="es-CO" sz="1600" dirty="0" smtClean="0"/>
              <a:t>Quejas</a:t>
            </a:r>
          </a:p>
          <a:p>
            <a:pPr algn="just"/>
            <a:r>
              <a:rPr lang="es-CO" sz="1600" dirty="0" smtClean="0"/>
              <a:t>Sugerencias</a:t>
            </a:r>
          </a:p>
          <a:p>
            <a:pPr algn="just"/>
            <a:r>
              <a:rPr lang="es-CO" sz="1600" dirty="0" smtClean="0"/>
              <a:t>Denuncias</a:t>
            </a:r>
          </a:p>
          <a:p>
            <a:pPr algn="just"/>
            <a:r>
              <a:rPr lang="es-CO" sz="1600" dirty="0" smtClean="0"/>
              <a:t>Reclamos </a:t>
            </a:r>
          </a:p>
          <a:p>
            <a:pPr algn="just"/>
            <a:r>
              <a:rPr lang="es-CO" sz="1600" dirty="0" smtClean="0"/>
              <a:t>Felicitaciones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403060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3"/>
          <a:srcRect l="13603" t="14862" r="26563" b="55665"/>
          <a:stretch/>
        </p:blipFill>
        <p:spPr bwMode="auto">
          <a:xfrm>
            <a:off x="3740995" y="173308"/>
            <a:ext cx="3802803" cy="1333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424" y="1605425"/>
            <a:ext cx="9649576" cy="525257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15726" y="3693512"/>
            <a:ext cx="2475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Autoevaluación y Autorregulación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463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3"/>
          <a:srcRect l="11626" t="17633" r="24564" b="55411"/>
          <a:stretch/>
        </p:blipFill>
        <p:spPr bwMode="auto">
          <a:xfrm>
            <a:off x="3723369" y="160867"/>
            <a:ext cx="4209898" cy="1243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621" y="1337443"/>
            <a:ext cx="9101111" cy="564965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89650" y="1743238"/>
            <a:ext cx="2843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Recursos de apoyo académico e infraestructura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60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075455" y="902379"/>
            <a:ext cx="337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Modelo CNA</a:t>
            </a:r>
            <a:endParaRPr lang="es-CO" sz="2800" b="1" dirty="0">
              <a:solidFill>
                <a:srgbClr val="002060"/>
              </a:solidFill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26296" t="14119" r="27548" b="16502"/>
          <a:stretch/>
        </p:blipFill>
        <p:spPr bwMode="auto">
          <a:xfrm>
            <a:off x="6469811" y="2579269"/>
            <a:ext cx="5236235" cy="42787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452338778"/>
              </p:ext>
            </p:extLst>
          </p:nvPr>
        </p:nvGraphicFramePr>
        <p:xfrm>
          <a:off x="1371120" y="2761788"/>
          <a:ext cx="3152476" cy="3519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CuadroTexto 14"/>
          <p:cNvSpPr txBox="1"/>
          <p:nvPr/>
        </p:nvSpPr>
        <p:spPr>
          <a:xfrm rot="5400000">
            <a:off x="2562892" y="18892"/>
            <a:ext cx="553998" cy="41407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Modelo propuesto por el CNA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 rot="5400000">
            <a:off x="8740241" y="18893"/>
            <a:ext cx="923330" cy="41407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Articulación con el Modelo Sistémico 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304800" y="1617132"/>
            <a:ext cx="7366000" cy="5240868"/>
            <a:chOff x="632113" y="2111519"/>
            <a:chExt cx="6292643" cy="4206154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113" y="2111519"/>
              <a:ext cx="4473368" cy="4206154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05481" y="2673926"/>
              <a:ext cx="1819275" cy="1801091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67381" y="4510520"/>
              <a:ext cx="1857375" cy="1771650"/>
            </a:xfrm>
            <a:prstGeom prst="rect">
              <a:avLst/>
            </a:prstGeom>
          </p:spPr>
        </p:pic>
      </p:grpSp>
      <p:sp>
        <p:nvSpPr>
          <p:cNvPr id="10" name="CuadroTexto 9"/>
          <p:cNvSpPr txBox="1"/>
          <p:nvPr/>
        </p:nvSpPr>
        <p:spPr>
          <a:xfrm>
            <a:off x="8085733" y="3128959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 smtClean="0"/>
              <a:t>El </a:t>
            </a:r>
            <a:r>
              <a:rPr lang="es-MX" sz="2000" dirty="0"/>
              <a:t>Sistema de Bibliotecas, cuenta </a:t>
            </a:r>
            <a:r>
              <a:rPr lang="es-MX" sz="2000" dirty="0" smtClean="0"/>
              <a:t>lo conforman </a:t>
            </a:r>
            <a:r>
              <a:rPr lang="es-MX" sz="2000" dirty="0"/>
              <a:t>once (11) </a:t>
            </a:r>
            <a:r>
              <a:rPr lang="es-MX" sz="2000" dirty="0" smtClean="0"/>
              <a:t>bibliotecas</a:t>
            </a:r>
          </a:p>
          <a:p>
            <a:pPr algn="just"/>
            <a:endParaRPr lang="es-MX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 smtClean="0"/>
              <a:t>Con un </a:t>
            </a:r>
            <a:r>
              <a:rPr lang="es-MX" sz="2000" dirty="0"/>
              <a:t>área construida de 6.413 </a:t>
            </a:r>
            <a:r>
              <a:rPr lang="es-MX" sz="2000" dirty="0" smtClean="0"/>
              <a:t>m².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12" name="Imagen 11"/>
          <p:cNvPicPr/>
          <p:nvPr/>
        </p:nvPicPr>
        <p:blipFill rotWithShape="1">
          <a:blip r:embed="rId6"/>
          <a:srcRect l="11626" t="17633" r="24564" b="55411"/>
          <a:stretch/>
        </p:blipFill>
        <p:spPr bwMode="auto">
          <a:xfrm>
            <a:off x="3723369" y="160867"/>
            <a:ext cx="4209898" cy="1243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517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907471" y="1592867"/>
            <a:ext cx="10815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Colección bibliográfica 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33400" y="2358598"/>
            <a:ext cx="38608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Comparando el  total de ejemplares </a:t>
            </a:r>
            <a:r>
              <a:rPr lang="es-CO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del 2015 </a:t>
            </a:r>
            <a:r>
              <a:rPr lang="es-CO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y </a:t>
            </a:r>
            <a:r>
              <a:rPr lang="es-CO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2019-I, se </a:t>
            </a:r>
            <a:r>
              <a:rPr lang="es-CO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identifica que hay un incremento del 17% (34.977 </a:t>
            </a:r>
            <a:r>
              <a:rPr lang="es-CO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ejemplares)</a:t>
            </a:r>
            <a:r>
              <a:rPr lang="es-CO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s-CO" dirty="0"/>
          </a:p>
        </p:txBody>
      </p:sp>
      <p:pic>
        <p:nvPicPr>
          <p:cNvPr id="11" name="Imagen 10"/>
          <p:cNvPicPr/>
          <p:nvPr/>
        </p:nvPicPr>
        <p:blipFill rotWithShape="1">
          <a:blip r:embed="rId3"/>
          <a:srcRect l="16463" t="79059" r="29905" b="8871"/>
          <a:stretch/>
        </p:blipFill>
        <p:spPr bwMode="auto">
          <a:xfrm>
            <a:off x="5435599" y="2358598"/>
            <a:ext cx="6096000" cy="1164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435599" y="3374260"/>
            <a:ext cx="60960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CO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 respecto a los </a:t>
            </a:r>
            <a:r>
              <a:rPr lang="es-CO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títulos</a:t>
            </a:r>
            <a:r>
              <a:rPr lang="es-CO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que conforman la colección bibliográfica desde el 2015 al 2019-I, se aprecia </a:t>
            </a:r>
            <a:r>
              <a:rPr lang="es-CO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un </a:t>
            </a:r>
            <a:r>
              <a:rPr lang="es-CO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incremento en 11.237 títulos </a:t>
            </a:r>
            <a:r>
              <a:rPr lang="es-CO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nuevos.</a:t>
            </a:r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107266" y="4956264"/>
            <a:ext cx="6096000" cy="14773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CO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El </a:t>
            </a:r>
            <a:r>
              <a:rPr lang="es-CO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Sistema de Bibliotecas brinda </a:t>
            </a:r>
            <a:r>
              <a:rPr lang="es-CO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acceso </a:t>
            </a:r>
            <a:r>
              <a:rPr lang="es-CO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 </a:t>
            </a:r>
            <a:r>
              <a:rPr lang="es-CO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bases </a:t>
            </a:r>
            <a:r>
              <a:rPr lang="es-CO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 datos </a:t>
            </a:r>
            <a:r>
              <a:rPr lang="es-CO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especializadas.</a:t>
            </a:r>
          </a:p>
          <a:p>
            <a:endParaRPr lang="es-CO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CO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CO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 promedio, anualmente la Universidad financia la suscripción de </a:t>
            </a:r>
            <a:r>
              <a:rPr lang="es-CO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23 recursos electrónicos </a:t>
            </a:r>
            <a:r>
              <a:rPr lang="es-CO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diferentes.</a:t>
            </a:r>
            <a:endParaRPr lang="es-CO" dirty="0"/>
          </a:p>
        </p:txBody>
      </p:sp>
      <p:sp>
        <p:nvSpPr>
          <p:cNvPr id="8" name="CuadroTexto 7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4"/>
          <a:srcRect l="11626" t="17633" r="24564" b="55411"/>
          <a:stretch/>
        </p:blipFill>
        <p:spPr bwMode="auto">
          <a:xfrm>
            <a:off x="3723369" y="160867"/>
            <a:ext cx="4209898" cy="1243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2151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3"/>
          <a:srcRect l="11626" t="17633" r="24564" b="55411"/>
          <a:stretch/>
        </p:blipFill>
        <p:spPr bwMode="auto">
          <a:xfrm>
            <a:off x="3723369" y="160867"/>
            <a:ext cx="4209898" cy="1243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91" y="1638689"/>
            <a:ext cx="8305053" cy="499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6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3"/>
          <a:srcRect l="11626" t="17633" r="24564" b="55411"/>
          <a:stretch/>
        </p:blipFill>
        <p:spPr bwMode="auto">
          <a:xfrm>
            <a:off x="3723369" y="160867"/>
            <a:ext cx="4209898" cy="1243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674" y="1275626"/>
            <a:ext cx="7945280" cy="574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1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/>
          <p:nvPr/>
        </p:nvSpPr>
        <p:spPr>
          <a:xfrm>
            <a:off x="907471" y="1537449"/>
            <a:ext cx="1081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s-CO" sz="2400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elación de laboratorios y equipos robustos por facultad</a:t>
            </a:r>
            <a:endParaRPr lang="es-CO" sz="2400" b="1" dirty="0">
              <a:solidFill>
                <a:schemeClr val="accent5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5390" y="2040175"/>
            <a:ext cx="4365522" cy="46381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7034980" y="3524866"/>
            <a:ext cx="39525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/>
              <a:t>Total </a:t>
            </a:r>
            <a:r>
              <a:rPr lang="es-CO" dirty="0"/>
              <a:t>de </a:t>
            </a:r>
            <a:r>
              <a:rPr lang="es-CO" b="1" dirty="0"/>
              <a:t>97</a:t>
            </a:r>
            <a:r>
              <a:rPr lang="es-CO" dirty="0"/>
              <a:t> laboratorios dotados con </a:t>
            </a:r>
            <a:r>
              <a:rPr lang="es-CO" b="1" dirty="0"/>
              <a:t>416</a:t>
            </a:r>
            <a:r>
              <a:rPr lang="es-CO" dirty="0"/>
              <a:t> equipos robustos adquiridos desde 2015 a la </a:t>
            </a:r>
            <a:r>
              <a:rPr lang="es-CO" dirty="0" smtClean="0"/>
              <a:t>fecha.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 smtClean="0"/>
              <a:t> Costo </a:t>
            </a:r>
            <a:r>
              <a:rPr lang="es-CO" dirty="0"/>
              <a:t>de inversión global de </a:t>
            </a:r>
            <a:r>
              <a:rPr lang="es-CO" b="1" dirty="0"/>
              <a:t>$14.451.659.986 </a:t>
            </a:r>
            <a:r>
              <a:rPr lang="es-CO" dirty="0"/>
              <a:t>pesos </a:t>
            </a:r>
            <a:r>
              <a:rPr lang="es-CO" dirty="0" smtClean="0"/>
              <a:t>colombianos.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b="1" dirty="0" smtClean="0"/>
              <a:t>60</a:t>
            </a:r>
            <a:r>
              <a:rPr lang="es-CO" dirty="0" smtClean="0"/>
              <a:t> </a:t>
            </a:r>
            <a:r>
              <a:rPr lang="es-CO" dirty="0"/>
              <a:t>aulas adecuadas para llevar a cabo la investigación </a:t>
            </a:r>
            <a:r>
              <a:rPr lang="es-CO" dirty="0" smtClean="0"/>
              <a:t>formativa.</a:t>
            </a:r>
          </a:p>
          <a:p>
            <a:pPr algn="just"/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4"/>
          <a:srcRect l="11626" t="17633" r="24564" b="55411"/>
          <a:stretch/>
        </p:blipFill>
        <p:spPr bwMode="auto">
          <a:xfrm>
            <a:off x="3723369" y="160867"/>
            <a:ext cx="4209898" cy="1243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40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907471" y="1592867"/>
            <a:ext cx="10815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accent5">
                    <a:lumMod val="50000"/>
                  </a:schemeClr>
                </a:solidFill>
              </a:rPr>
              <a:t>P</a:t>
            </a:r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resupuesto invertido en dotación de laboratorios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649" y="2379759"/>
            <a:ext cx="7620000" cy="427672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4"/>
          <a:srcRect l="11626" t="17633" r="24564" b="55411"/>
          <a:stretch/>
        </p:blipFill>
        <p:spPr bwMode="auto">
          <a:xfrm>
            <a:off x="3723369" y="160867"/>
            <a:ext cx="4209898" cy="1243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8848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92074" y="1584260"/>
            <a:ext cx="10815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Caracterización de la estructura física 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436" y="2311232"/>
            <a:ext cx="8679413" cy="436896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4"/>
          <a:srcRect l="11626" t="17633" r="24564" b="55411"/>
          <a:stretch/>
        </p:blipFill>
        <p:spPr bwMode="auto">
          <a:xfrm>
            <a:off x="3723369" y="160867"/>
            <a:ext cx="4209898" cy="1243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042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92074" y="1584260"/>
            <a:ext cx="10815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chemeClr val="accent5">
                    <a:lumMod val="50000"/>
                  </a:schemeClr>
                </a:solidFill>
              </a:rPr>
              <a:t>Distribución de espacios del nuevo edificio ciudadela Bosa - Porvenir</a:t>
            </a:r>
            <a:endParaRPr lang="es-CO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" y="1953592"/>
            <a:ext cx="12192000" cy="500535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4"/>
          <a:srcRect l="11626" t="17633" r="24564" b="55411"/>
          <a:stretch/>
        </p:blipFill>
        <p:spPr bwMode="auto">
          <a:xfrm>
            <a:off x="3723369" y="160867"/>
            <a:ext cx="4209898" cy="1243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018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92074" y="1584260"/>
            <a:ext cx="108156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accent5">
                    <a:lumMod val="50000"/>
                  </a:schemeClr>
                </a:solidFill>
              </a:rPr>
              <a:t>R</a:t>
            </a:r>
            <a:r>
              <a:rPr lang="es-MX" sz="2000" b="1" dirty="0" smtClean="0">
                <a:solidFill>
                  <a:schemeClr val="accent5">
                    <a:lumMod val="50000"/>
                  </a:schemeClr>
                </a:solidFill>
              </a:rPr>
              <a:t>elación de cantidad y tipos de espacio que harán parte del Ensueño</a:t>
            </a:r>
            <a:endParaRPr lang="es-CO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49" y="2046726"/>
            <a:ext cx="9862688" cy="472429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4"/>
          <a:srcRect l="11626" t="17633" r="24564" b="55411"/>
          <a:stretch/>
        </p:blipFill>
        <p:spPr bwMode="auto">
          <a:xfrm>
            <a:off x="3723369" y="160867"/>
            <a:ext cx="4209898" cy="1243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217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798164" y="573026"/>
            <a:ext cx="4526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2060"/>
                </a:solidFill>
              </a:rPr>
              <a:t>Resultados </a:t>
            </a:r>
            <a:r>
              <a:rPr lang="es-ES" sz="2400" b="1" dirty="0">
                <a:solidFill>
                  <a:srgbClr val="002060"/>
                </a:solidFill>
              </a:rPr>
              <a:t>de la </a:t>
            </a:r>
            <a:r>
              <a:rPr lang="es-ES" sz="2400" b="1" dirty="0" smtClean="0">
                <a:solidFill>
                  <a:srgbClr val="002060"/>
                </a:solidFill>
              </a:rPr>
              <a:t>autoevaluación institucional 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8" name="Imagen 7"/>
          <p:cNvPicPr/>
          <p:nvPr/>
        </p:nvPicPr>
        <p:blipFill rotWithShape="1">
          <a:blip r:embed="rId3"/>
          <a:srcRect l="11626" t="17633" r="24564" b="55411"/>
          <a:stretch/>
        </p:blipFill>
        <p:spPr bwMode="auto">
          <a:xfrm>
            <a:off x="3723369" y="160867"/>
            <a:ext cx="4209898" cy="12431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05" y="1476375"/>
            <a:ext cx="11553825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2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9944</TotalTime>
  <Words>2549</Words>
  <Application>Microsoft Office PowerPoint</Application>
  <PresentationFormat>Panorámica</PresentationFormat>
  <Paragraphs>525</Paragraphs>
  <Slides>112</Slides>
  <Notes>76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112</vt:i4>
      </vt:variant>
    </vt:vector>
  </HeadingPairs>
  <TitlesOfParts>
    <vt:vector size="119" baseType="lpstr">
      <vt:lpstr>Arial</vt:lpstr>
      <vt:lpstr>Calibri</vt:lpstr>
      <vt:lpstr>Calibri Light</vt:lpstr>
      <vt:lpstr>Cambria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Catalina Ranirez Martinez</dc:creator>
  <cp:lastModifiedBy>Catalina Ranirez Martinez</cp:lastModifiedBy>
  <cp:revision>536</cp:revision>
  <cp:lastPrinted>2020-02-20T23:35:33Z</cp:lastPrinted>
  <dcterms:created xsi:type="dcterms:W3CDTF">2018-06-27T21:34:44Z</dcterms:created>
  <dcterms:modified xsi:type="dcterms:W3CDTF">2020-03-09T14:23:26Z</dcterms:modified>
</cp:coreProperties>
</file>